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3"/>
    <p:sldId id="258" r:id="rId4"/>
    <p:sldId id="259" r:id="rId5"/>
    <p:sldId id="260" r:id="rId6"/>
    <p:sldId id="301" r:id="rId7"/>
    <p:sldId id="302" r:id="rId8"/>
    <p:sldId id="303" r:id="rId9"/>
    <p:sldId id="305" r:id="rId10"/>
    <p:sldId id="332" r:id="rId11"/>
    <p:sldId id="261" r:id="rId12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8288000" cy="10287000"/>
  <p:notesSz cx="6858000" cy="9144000"/>
  <p:embeddedFontLst>
    <p:embeddedFont>
      <p:font typeface="微软雅黑" panose="020B0503020204020204" pitchFamily="34" charset="-122"/>
      <p:regular r:id="rId39"/>
    </p:embeddedFont>
    <p:embeddedFont>
      <p:font typeface="字由点字典黑 1 Bold" panose="00020600040101010101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等线" panose="02010600030101010101" charset="-122"/>
      <p:regular r:id="rId45"/>
    </p:embeddedFont>
    <p:embeddedFont>
      <p:font typeface="字由点字典黑 Bold" panose="02010600030101010101" charset="-122"/>
      <p:regular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A5B592"/>
    <a:srgbClr val="356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212" y="32"/>
      </p:cViewPr>
      <p:guideLst>
        <p:guide orient="horz" pos="2142"/>
        <p:guide pos="2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10.xml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7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6B14B-DC8B-4383-9594-E9E225391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7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7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7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7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D23F6-9249-42C2-BFEE-8493452CA4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/>
      <p:sp>
        <p:nvSpPr>
          <p:cNvPr id="1048646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64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b96f1157-cebb-4881-896d-ff47a7baaa63.source.default.zh-Hans</a:t>
            </a:r>
            <a:endParaRPr lang="zh-CN" altLang="en-US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dirty="0"/>
              <a:t>b8cdd6dc-1c85-4e5b-aa2f-ecb31dc2bfec.source.1.zh-Hans</a:t>
            </a:r>
            <a:endParaRPr lang="zh-CN" altLang="en-US" dirty="0"/>
          </a:p>
        </p:txBody>
      </p:sp>
      <p:sp>
        <p:nvSpPr>
          <p:cNvPr id="104867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dirty="0"/>
              <a:t>b8cdd6dc-1c85-4e5b-aa2f-ecb31dc2bfec.source.1.zh-Hans</a:t>
            </a:r>
            <a:endParaRPr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dirty="0"/>
              <a:t>b8cdd6dc-1c85-4e5b-aa2f-ecb31dc2bfec.source.1.zh-Hans</a:t>
            </a:r>
            <a:endParaRPr lang="zh-CN" altLang="en-US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dirty="0"/>
              <a:t>b8cdd6dc-1c85-4e5b-aa2f-ecb31dc2bfec.source.1.zh-Hans</a:t>
            </a:r>
            <a:endParaRPr lang="zh-CN" altLang="en-US" dirty="0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dirty="0"/>
              <a:t>b8cdd6dc-1c85-4e5b-aa2f-ecb31dc2bfec.source.1.zh-Hans</a:t>
            </a:r>
            <a:endParaRPr lang="zh-CN" altLang="en-US" dirty="0"/>
          </a:p>
        </p:txBody>
      </p:sp>
      <p:sp>
        <p:nvSpPr>
          <p:cNvPr id="10487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/>
              <a:t>b96f1157-cebb-4881-896d-ff47a7baaa63.source.default.zh-Hans</a:t>
            </a:r>
            <a:endParaRPr lang="zh-CN" altLang="en-US"/>
          </a:p>
        </p:txBody>
      </p:sp>
      <p:sp>
        <p:nvSpPr>
          <p:cNvPr id="104872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/>
      <p:sp>
        <p:nvSpPr>
          <p:cNvPr id="1048733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3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18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0488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4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2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3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4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8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5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5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5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1667" lnSpcReduction="1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86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6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1667" lnSpcReduction="1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86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6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6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6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2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67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6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8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3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3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8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2.xml"/><Relationship Id="rId7" Type="http://schemas.openxmlformats.org/officeDocument/2006/relationships/themeOverride" Target="../theme/themeOverride1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30.png"/><Relationship Id="rId7" Type="http://schemas.openxmlformats.org/officeDocument/2006/relationships/image" Target="../media/image29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7.wmf"/><Relationship Id="rId2" Type="http://schemas.openxmlformats.org/officeDocument/2006/relationships/oleObject" Target="../embeddings/oleObject2.bin"/><Relationship Id="rId14" Type="http://schemas.openxmlformats.org/officeDocument/2006/relationships/notesSlide" Target="../notesSlides/notesSlide4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2.xml"/><Relationship Id="rId11" Type="http://schemas.openxmlformats.org/officeDocument/2006/relationships/themeOverride" Target="../theme/themeOverride13.xml"/><Relationship Id="rId10" Type="http://schemas.openxmlformats.org/officeDocument/2006/relationships/oleObject" Target="../embeddings/oleObject6.bin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themeOverride" Target="../theme/themeOverride14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4.png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12.xml"/><Relationship Id="rId10" Type="http://schemas.openxmlformats.org/officeDocument/2006/relationships/themeOverride" Target="../theme/themeOverride15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2.xml"/><Relationship Id="rId6" Type="http://schemas.openxmlformats.org/officeDocument/2006/relationships/themeOverride" Target="../theme/themeOverride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9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7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0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1.xml"/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2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3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24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5.xml"/><Relationship Id="rId2" Type="http://schemas.openxmlformats.org/officeDocument/2006/relationships/image" Target="../media/image49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6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7.xml"/><Relationship Id="rId2" Type="http://schemas.openxmlformats.org/officeDocument/2006/relationships/image" Target="../media/image50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8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29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0.xml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1.xml"/><Relationship Id="rId2" Type="http://schemas.openxmlformats.org/officeDocument/2006/relationships/image" Target="../media/image46.jpe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2.xml"/><Relationship Id="rId2" Type="http://schemas.openxmlformats.org/officeDocument/2006/relationships/image" Target="../media/image4.png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5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9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>
            <a:off x="727043" y="598067"/>
            <a:ext cx="2633274" cy="3328416"/>
          </a:xfrm>
          <a:custGeom>
            <a:avLst/>
            <a:gdLst/>
            <a:ahLst/>
            <a:cxnLst/>
            <a:rect l="l" t="t" r="r" b="b"/>
            <a:pathLst>
              <a:path w="2633274" h="3328416">
                <a:moveTo>
                  <a:pt x="0" y="0"/>
                </a:moveTo>
                <a:lnTo>
                  <a:pt x="2633274" y="0"/>
                </a:lnTo>
                <a:lnTo>
                  <a:pt x="2633274" y="3328416"/>
                </a:lnTo>
                <a:lnTo>
                  <a:pt x="0" y="33284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77798"/>
            </a:stretch>
          </a:blipFill>
        </p:spPr>
      </p:sp>
      <p:sp>
        <p:nvSpPr>
          <p:cNvPr id="1048585" name="Freeform 4"/>
          <p:cNvSpPr/>
          <p:nvPr/>
        </p:nvSpPr>
        <p:spPr>
          <a:xfrm>
            <a:off x="2842260" y="-8255"/>
            <a:ext cx="15589250" cy="10393045"/>
          </a:xfrm>
          <a:custGeom>
            <a:avLst/>
            <a:gdLst/>
            <a:ahLst/>
            <a:cxnLst/>
            <a:rect l="l" t="t" r="r" b="b"/>
            <a:pathLst>
              <a:path w="20785566" h="13857044">
                <a:moveTo>
                  <a:pt x="0" y="0"/>
                </a:moveTo>
                <a:lnTo>
                  <a:pt x="20785565" y="0"/>
                </a:lnTo>
                <a:lnTo>
                  <a:pt x="20785565" y="13857044"/>
                </a:lnTo>
                <a:lnTo>
                  <a:pt x="0" y="13857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586" name="Freeform 5"/>
          <p:cNvSpPr/>
          <p:nvPr/>
        </p:nvSpPr>
        <p:spPr>
          <a:xfrm rot="5400000">
            <a:off x="3798570" y="-3806190"/>
            <a:ext cx="10835005" cy="18430875"/>
          </a:xfrm>
          <a:custGeom>
            <a:avLst/>
            <a:gdLst/>
            <a:ahLst/>
            <a:cxnLst/>
            <a:rect l="l" t="t" r="r" b="b"/>
            <a:pathLst>
              <a:path w="20785566" h="20785566">
                <a:moveTo>
                  <a:pt x="0" y="0"/>
                </a:moveTo>
                <a:lnTo>
                  <a:pt x="20785565" y="0"/>
                </a:lnTo>
                <a:lnTo>
                  <a:pt x="20785565" y="20785566"/>
                </a:lnTo>
                <a:lnTo>
                  <a:pt x="0" y="2078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587" name="Freeform 6"/>
          <p:cNvSpPr/>
          <p:nvPr/>
        </p:nvSpPr>
        <p:spPr>
          <a:xfrm>
            <a:off x="0" y="0"/>
            <a:ext cx="18430875" cy="10407015"/>
          </a:xfrm>
          <a:custGeom>
            <a:avLst/>
            <a:gdLst/>
            <a:ahLst/>
            <a:cxnLst/>
            <a:rect l="l" t="t" r="r" b="b"/>
            <a:pathLst>
              <a:path w="20970533" h="20970533">
                <a:moveTo>
                  <a:pt x="0" y="0"/>
                </a:moveTo>
                <a:lnTo>
                  <a:pt x="20970533" y="0"/>
                </a:lnTo>
                <a:lnTo>
                  <a:pt x="20970533" y="20970533"/>
                </a:lnTo>
                <a:lnTo>
                  <a:pt x="0" y="2097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588" name="Freeform 9"/>
          <p:cNvSpPr/>
          <p:nvPr/>
        </p:nvSpPr>
        <p:spPr>
          <a:xfrm rot="-10800000">
            <a:off x="14756694" y="6256808"/>
            <a:ext cx="2633274" cy="3328416"/>
          </a:xfrm>
          <a:custGeom>
            <a:avLst/>
            <a:gdLst/>
            <a:ahLst/>
            <a:cxnLst/>
            <a:rect l="l" t="t" r="r" b="b"/>
            <a:pathLst>
              <a:path w="2633274" h="3328416">
                <a:moveTo>
                  <a:pt x="0" y="0"/>
                </a:moveTo>
                <a:lnTo>
                  <a:pt x="2633275" y="0"/>
                </a:lnTo>
                <a:lnTo>
                  <a:pt x="2633275" y="3328416"/>
                </a:lnTo>
                <a:lnTo>
                  <a:pt x="0" y="33284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177798"/>
            </a:stretch>
          </a:blipFill>
        </p:spPr>
      </p:sp>
      <p:sp>
        <p:nvSpPr>
          <p:cNvPr id="1048589" name="AutoShape 10"/>
          <p:cNvSpPr/>
          <p:nvPr/>
        </p:nvSpPr>
        <p:spPr>
          <a:xfrm flipH="1">
            <a:off x="14468448" y="9551887"/>
            <a:ext cx="1604883" cy="0"/>
          </a:xfrm>
          <a:prstGeom prst="line">
            <a:avLst/>
          </a:prstGeom>
          <a:ln w="666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48590" name="AutoShape 11"/>
          <p:cNvSpPr/>
          <p:nvPr/>
        </p:nvSpPr>
        <p:spPr>
          <a:xfrm flipH="1">
            <a:off x="10803663" y="9551887"/>
            <a:ext cx="3952791" cy="0"/>
          </a:xfrm>
          <a:prstGeom prst="line">
            <a:avLst/>
          </a:prstGeom>
          <a:ln w="6667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7" name="组合 2"/>
          <p:cNvGrpSpPr/>
          <p:nvPr/>
        </p:nvGrpSpPr>
        <p:grpSpPr>
          <a:xfrm>
            <a:off x="727075" y="2552700"/>
            <a:ext cx="11920323" cy="5563235"/>
            <a:chOff x="1145" y="5633"/>
            <a:chExt cx="13979" cy="8761"/>
          </a:xfrm>
        </p:grpSpPr>
        <p:sp>
          <p:nvSpPr>
            <p:cNvPr id="1048591" name="TextBox 12"/>
            <p:cNvSpPr txBox="1"/>
            <p:nvPr/>
          </p:nvSpPr>
          <p:spPr>
            <a:xfrm>
              <a:off x="1145" y="5633"/>
              <a:ext cx="13777" cy="4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ct val="200000"/>
                </a:lnSpc>
              </a:pPr>
              <a:r>
                <a:rPr lang="en-US" altLang="zh-CN" sz="4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Polaris</a:t>
              </a:r>
              <a:r>
                <a:rPr lang="zh-CN" altLang="en-US" sz="4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：用于移动机器人的、精确的、无视觉的磁星座基准标记系统</a:t>
              </a:r>
              <a:endParaRPr lang="zh-CN" altLang="en-US" sz="4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  <p:sp>
          <p:nvSpPr>
            <p:cNvPr id="1048592" name="TextBox 16"/>
            <p:cNvSpPr txBox="1"/>
            <p:nvPr/>
          </p:nvSpPr>
          <p:spPr>
            <a:xfrm>
              <a:off x="4233" y="13433"/>
              <a:ext cx="10891" cy="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760"/>
                </a:lnSpc>
              </a:pPr>
              <a:r>
                <a:rPr lang="en-US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汇报人：</a:t>
              </a:r>
              <a:r>
                <a:rPr lang="zh-CN" altLang="en-US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杨皓翔</a:t>
              </a:r>
              <a:r>
                <a:rPr lang="en-US" altLang="zh-CN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 </a:t>
              </a:r>
              <a:r>
                <a:rPr lang="zh-CN" altLang="en-US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张恩实</a:t>
              </a:r>
              <a:r>
                <a:rPr lang="en-US" altLang="zh-CN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 </a:t>
              </a:r>
              <a:r>
                <a:rPr lang="zh-CN" altLang="en-US" sz="3600" dirty="0" err="1">
                  <a:solidFill>
                    <a:srgbClr val="FCFB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字由点字典黑 1" panose="00020600040101010101" charset="-122"/>
                </a:rPr>
                <a:t>黄御凯</a:t>
              </a:r>
              <a:endParaRPr lang="zh-CN" altLang="en-US" sz="36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由点字典黑 1" panose="00020600040101010101" charset="-122"/>
              </a:endParaRPr>
            </a:p>
          </p:txBody>
        </p:sp>
      </p:grpSp>
      <p:pic>
        <p:nvPicPr>
          <p:cNvPr id="2097152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950" y="274320"/>
            <a:ext cx="3103245" cy="1114425"/>
          </a:xfrm>
          <a:prstGeom prst="rect">
            <a:avLst/>
          </a:prstGeom>
        </p:spPr>
      </p:pic>
      <p:sp>
        <p:nvSpPr>
          <p:cNvPr id="1048593" name="AutoShape 11"/>
          <p:cNvSpPr/>
          <p:nvPr/>
        </p:nvSpPr>
        <p:spPr>
          <a:xfrm flipH="1">
            <a:off x="3581173" y="788887"/>
            <a:ext cx="3952791" cy="0"/>
          </a:xfrm>
          <a:prstGeom prst="line">
            <a:avLst/>
          </a:prstGeom>
          <a:ln w="6667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Freeform 2"/>
          <p:cNvSpPr/>
          <p:nvPr/>
        </p:nvSpPr>
        <p:spPr>
          <a:xfrm>
            <a:off x="0" y="1924685"/>
            <a:ext cx="18288000" cy="6616065"/>
          </a:xfrm>
          <a:custGeom>
            <a:avLst/>
            <a:gdLst/>
            <a:ahLst/>
            <a:cxnLst/>
            <a:rect l="l" t="t" r="r" b="b"/>
            <a:pathLst>
              <a:path w="18288000" h="6616021">
                <a:moveTo>
                  <a:pt x="0" y="0"/>
                </a:moveTo>
                <a:lnTo>
                  <a:pt x="18288000" y="0"/>
                </a:lnTo>
                <a:lnTo>
                  <a:pt x="18288000" y="6616022"/>
                </a:lnTo>
                <a:lnTo>
                  <a:pt x="0" y="66160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8000"/>
            </a:blip>
            <a:stretch>
              <a:fillRect t="-43482" b="-56231"/>
            </a:stretch>
          </a:blipFill>
        </p:spPr>
        <p:txBody>
          <a:bodyPr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3" name="TextBox 3"/>
          <p:cNvSpPr txBox="1"/>
          <p:nvPr/>
        </p:nvSpPr>
        <p:spPr>
          <a:xfrm>
            <a:off x="5645008" y="6886503"/>
            <a:ext cx="688622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69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汇报人：张恩实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048644" name="TextBox 4"/>
          <p:cNvSpPr txBox="1"/>
          <p:nvPr/>
        </p:nvSpPr>
        <p:spPr>
          <a:xfrm>
            <a:off x="6553118" y="2323932"/>
            <a:ext cx="5070004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5660"/>
              </a:lnSpc>
            </a:pPr>
            <a:r>
              <a:rPr lang="en-US" sz="16995">
                <a:solidFill>
                  <a:srgbClr val="096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 panose="00000805000000000000"/>
                <a:sym typeface="Agrandir Wide Bold" panose="00000805000000000000"/>
              </a:rPr>
              <a:t>02</a:t>
            </a:r>
            <a:endParaRPr lang="en-US" sz="16995">
              <a:solidFill>
                <a:srgbClr val="096B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grandir Wide Bold" panose="00000805000000000000"/>
              <a:sym typeface="Agrandir Wide Bold" panose="00000805000000000000"/>
            </a:endParaRPr>
          </a:p>
        </p:txBody>
      </p:sp>
      <p:sp>
        <p:nvSpPr>
          <p:cNvPr id="1048645" name="TextBox 5"/>
          <p:cNvSpPr txBox="1"/>
          <p:nvPr/>
        </p:nvSpPr>
        <p:spPr>
          <a:xfrm>
            <a:off x="5127731" y="5513760"/>
            <a:ext cx="7920777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110"/>
              </a:lnSpc>
            </a:pPr>
            <a:r>
              <a:rPr lang="zh-CN" altLang="en-US" sz="6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2 Bold" panose="020B0800000000000000" charset="-122"/>
              </a:rPr>
              <a:t>技术部分</a:t>
            </a:r>
            <a:endParaRPr lang="zh-CN" altLang="en-US" sz="6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矩形 1"/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2"/>
          <p:cNvGrpSpPr/>
          <p:nvPr/>
        </p:nvGrpSpPr>
        <p:grpSpPr>
          <a:xfrm>
            <a:off x="-1" y="-1"/>
            <a:ext cx="18288002" cy="10287002"/>
            <a:chOff x="-1" y="-1"/>
            <a:chExt cx="12192001" cy="6858001"/>
          </a:xfrm>
        </p:grpSpPr>
        <p:sp>
          <p:nvSpPr>
            <p:cNvPr id="1048649" name="矩形 9"/>
            <p:cNvSpPr/>
            <p:nvPr/>
          </p:nvSpPr>
          <p:spPr>
            <a:xfrm>
              <a:off x="-1" y="1"/>
              <a:ext cx="5435599" cy="298608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0" name="文本框 6"/>
            <p:cNvSpPr txBox="1"/>
            <p:nvPr/>
          </p:nvSpPr>
          <p:spPr>
            <a:xfrm>
              <a:off x="673100" y="4145340"/>
              <a:ext cx="5295513" cy="30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磁感知结构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1" name="文本框 7"/>
            <p:cNvSpPr txBox="1"/>
            <p:nvPr/>
          </p:nvSpPr>
          <p:spPr>
            <a:xfrm>
              <a:off x="673099" y="4574962"/>
              <a:ext cx="5422900" cy="9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1" panose="020B0500000000000000" charset="-122"/>
                  <a:sym typeface="思源黑体 1" panose="020B0500000000000000" charset="-122"/>
                </a:rPr>
                <a:t>主要技术：传感器组模型设计、传感器数据模版的构建（MagPylib）、时间序列对齐（DDTW）、横向位置与纵向位置估计。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1" panose="020B0500000000000000" charset="-122"/>
                  <a:sym typeface="思源黑体 1" panose="020B0500000000000000" charset="-122"/>
                </a:rPr>
                <a:t>代替摄像头，由霍尔效应磁力计阵列和解码算法构成。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048652" name="矩形 8"/>
            <p:cNvSpPr/>
            <p:nvPr/>
          </p:nvSpPr>
          <p:spPr>
            <a:xfrm>
              <a:off x="0" y="6235700"/>
              <a:ext cx="631472" cy="6223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3" name="矩形 10"/>
            <p:cNvSpPr/>
            <p:nvPr/>
          </p:nvSpPr>
          <p:spPr>
            <a:xfrm>
              <a:off x="10583917" y="-1"/>
              <a:ext cx="1608083" cy="72390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4" name="矩形 11"/>
            <p:cNvSpPr/>
            <p:nvPr/>
          </p:nvSpPr>
          <p:spPr>
            <a:xfrm>
              <a:off x="7819039" y="2236630"/>
              <a:ext cx="1608083" cy="35438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55" name="文本框 27"/>
          <p:cNvSpPr txBox="1"/>
          <p:nvPr/>
        </p:nvSpPr>
        <p:spPr>
          <a:xfrm>
            <a:off x="9982200" y="1695450"/>
            <a:ext cx="7314565" cy="110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 fontAlgn="ctr">
              <a:lnSpc>
                <a:spcPct val="100000"/>
              </a:lnSpc>
              <a:buClrTx/>
              <a:buSzTx/>
              <a:buFontTx/>
            </a:pPr>
            <a:r>
              <a:rPr lang="en-US" altLang="zh-CN" sz="48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+mn-ea"/>
              </a:rPr>
              <a:t>Polaris</a:t>
            </a:r>
            <a:r>
              <a:rPr lang="zh-CN" altLang="en-US" sz="48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+mn-ea"/>
              </a:rPr>
              <a:t>技术的两大核心</a:t>
            </a:r>
            <a:endParaRPr lang="zh-CN" altLang="en-US" sz="4800" b="1" dirty="0" err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+mn-ea"/>
            </a:endParaRPr>
          </a:p>
        </p:txBody>
      </p:sp>
      <p:sp>
        <p:nvSpPr>
          <p:cNvPr id="1048656" name="文本框 14"/>
          <p:cNvSpPr txBox="1"/>
          <p:nvPr/>
        </p:nvSpPr>
        <p:spPr>
          <a:xfrm>
            <a:off x="9982200" y="3086100"/>
            <a:ext cx="7420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主要使用的技术：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MOSK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（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Magnetic Orientation-shift Keying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）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代替传统的二维码，由被动磁铁按特定布局构成。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048657" name="文本框 5"/>
          <p:cNvSpPr txBox="1"/>
          <p:nvPr/>
        </p:nvSpPr>
        <p:spPr>
          <a:xfrm>
            <a:off x="9982201" y="2628991"/>
            <a:ext cx="7943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磁标签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5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824355"/>
            <a:ext cx="9780905" cy="2276475"/>
          </a:xfrm>
          <a:prstGeom prst="rect">
            <a:avLst/>
          </a:prstGeom>
        </p:spPr>
      </p:pic>
      <p:pic>
        <p:nvPicPr>
          <p:cNvPr id="2097154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981700"/>
            <a:ext cx="8528685" cy="289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矩形 17"/>
          <p:cNvSpPr/>
          <p:nvPr/>
        </p:nvSpPr>
        <p:spPr>
          <a:xfrm>
            <a:off x="-2540" y="0"/>
            <a:ext cx="1829054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1"/>
          <p:cNvGrpSpPr/>
          <p:nvPr/>
        </p:nvGrpSpPr>
        <p:grpSpPr>
          <a:xfrm>
            <a:off x="990599" y="1695451"/>
            <a:ext cx="17297402" cy="8591550"/>
            <a:chOff x="660399" y="1130300"/>
            <a:chExt cx="11531601" cy="5727700"/>
          </a:xfrm>
        </p:grpSpPr>
        <p:sp>
          <p:nvSpPr>
            <p:cNvPr id="1048662" name="矩形 10"/>
            <p:cNvSpPr/>
            <p:nvPr/>
          </p:nvSpPr>
          <p:spPr>
            <a:xfrm>
              <a:off x="660399" y="1130300"/>
              <a:ext cx="4381500" cy="61425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p>
              <a:pPr>
                <a:buSzPct val="25000"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磁标签中的</a:t>
              </a:r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MOSK</a:t>
              </a: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48663" name="椭圆 18"/>
            <p:cNvSpPr/>
            <p:nvPr/>
          </p:nvSpPr>
          <p:spPr>
            <a:xfrm>
              <a:off x="5038858" y="4231691"/>
              <a:ext cx="1966116" cy="1966109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4" name="任意多边形: 形状 19"/>
            <p:cNvSpPr/>
            <p:nvPr/>
          </p:nvSpPr>
          <p:spPr>
            <a:xfrm>
              <a:off x="7841534" y="3026391"/>
              <a:ext cx="4350466" cy="3831609"/>
            </a:xfrm>
            <a:custGeom>
              <a:avLst/>
              <a:gdLst>
                <a:gd name="connsiteX0" fmla="*/ 2432982 w 4350466"/>
                <a:gd name="connsiteY0" fmla="*/ 0 h 3831609"/>
                <a:gd name="connsiteX1" fmla="*/ 4310389 w 4350466"/>
                <a:gd name="connsiteY1" fmla="*/ 885377 h 3831609"/>
                <a:gd name="connsiteX2" fmla="*/ 4350466 w 4350466"/>
                <a:gd name="connsiteY2" fmla="*/ 938971 h 3831609"/>
                <a:gd name="connsiteX3" fmla="*/ 4350466 w 4350466"/>
                <a:gd name="connsiteY3" fmla="*/ 3831609 h 3831609"/>
                <a:gd name="connsiteX4" fmla="*/ 444183 w 4350466"/>
                <a:gd name="connsiteY4" fmla="*/ 3831609 h 3831609"/>
                <a:gd name="connsiteX5" fmla="*/ 415515 w 4350466"/>
                <a:gd name="connsiteY5" fmla="*/ 3793273 h 3831609"/>
                <a:gd name="connsiteX6" fmla="*/ 0 w 4350466"/>
                <a:gd name="connsiteY6" fmla="*/ 2432974 h 3831609"/>
                <a:gd name="connsiteX7" fmla="*/ 2432982 w 4350466"/>
                <a:gd name="connsiteY7" fmla="*/ 0 h 383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0466" h="3831609">
                  <a:moveTo>
                    <a:pt x="2432982" y="0"/>
                  </a:moveTo>
                  <a:cubicBezTo>
                    <a:pt x="3188813" y="0"/>
                    <a:pt x="3864145" y="344655"/>
                    <a:pt x="4310389" y="885377"/>
                  </a:cubicBezTo>
                  <a:lnTo>
                    <a:pt x="4350466" y="938971"/>
                  </a:lnTo>
                  <a:lnTo>
                    <a:pt x="4350466" y="3831609"/>
                  </a:lnTo>
                  <a:lnTo>
                    <a:pt x="444183" y="3831609"/>
                  </a:lnTo>
                  <a:lnTo>
                    <a:pt x="415515" y="3793273"/>
                  </a:lnTo>
                  <a:cubicBezTo>
                    <a:pt x="153181" y="3404968"/>
                    <a:pt x="0" y="2936859"/>
                    <a:pt x="0" y="2432974"/>
                  </a:cubicBezTo>
                  <a:cubicBezTo>
                    <a:pt x="0" y="1089280"/>
                    <a:pt x="1089283" y="0"/>
                    <a:pt x="2432982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5" name="椭圆 24"/>
            <p:cNvSpPr/>
            <p:nvPr/>
          </p:nvSpPr>
          <p:spPr>
            <a:xfrm>
              <a:off x="10085830" y="1576165"/>
              <a:ext cx="609170" cy="609166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p>
              <a:pPr algn="ctr" defTabSz="1371600"/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6" name="矩形 13"/>
            <p:cNvSpPr/>
            <p:nvPr/>
          </p:nvSpPr>
          <p:spPr>
            <a:xfrm>
              <a:off x="1003722" y="1805517"/>
              <a:ext cx="3950970" cy="461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b" anchorCtr="0">
              <a:spAutoFit/>
            </a:bodyPr>
            <a:p>
              <a:r>
                <a:rPr kumimoji="1" lang="zh-CN" altLang="en-US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磁标签的设计类似于我们生活中的二维码</a:t>
              </a:r>
              <a:endParaRPr kumimoji="1" lang="en-US" altLang="zh-CN" sz="2400" b="1" dirty="0">
                <a:solidFill>
                  <a:srgbClr val="A5B5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7" name="矩形 14"/>
            <p:cNvSpPr/>
            <p:nvPr/>
          </p:nvSpPr>
          <p:spPr>
            <a:xfrm>
              <a:off x="1015918" y="2185185"/>
              <a:ext cx="3694512" cy="4442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t" anchorCtr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根据不同的信息量需求，我们可以将磁标签（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）设计为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的布局。其中需要三个标注点用来做位置检测。</a:t>
              </a:r>
              <a:endPara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同样为了实现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QR code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中，黑白色块分别代表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0,1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的含义。磁标签中的磁体通过径向磁化技术（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diametrically magnetized magnet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相比于普通磁铁磁极在上下两个平面，其极性方向是固定的，无法改变。径向磁化磁铁可以被旋转，从而使其北极指向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360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度范围内的任意一个方向。表示为不同的信息。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注：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代表磁化方向，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表示标签边数，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表示放置磁体的总数。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表示单个磁标签（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）可表示的信息总数。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21"/>
          <p:cNvGrpSpPr/>
          <p:nvPr/>
        </p:nvGrpSpPr>
        <p:grpSpPr>
          <a:xfrm>
            <a:off x="7887970" y="2492375"/>
            <a:ext cx="10035540" cy="6804025"/>
            <a:chOff x="12422" y="3925"/>
            <a:chExt cx="15804" cy="10715"/>
          </a:xfrm>
        </p:grpSpPr>
        <p:grpSp>
          <p:nvGrpSpPr>
            <p:cNvPr id="64" name="组合 15"/>
            <p:cNvGrpSpPr/>
            <p:nvPr/>
          </p:nvGrpSpPr>
          <p:grpSpPr>
            <a:xfrm>
              <a:off x="12422" y="3925"/>
              <a:ext cx="15805" cy="5786"/>
              <a:chOff x="12397" y="3935"/>
              <a:chExt cx="15805" cy="5786"/>
            </a:xfrm>
          </p:grpSpPr>
          <p:pic>
            <p:nvPicPr>
              <p:cNvPr id="2097155" name="图片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397" y="4265"/>
                <a:ext cx="5384" cy="5457"/>
              </a:xfrm>
              <a:prstGeom prst="rect">
                <a:avLst/>
              </a:prstGeom>
            </p:spPr>
          </p:pic>
          <p:pic>
            <p:nvPicPr>
              <p:cNvPr id="2097156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00" y="4255"/>
                <a:ext cx="6602" cy="5467"/>
              </a:xfrm>
              <a:prstGeom prst="rect">
                <a:avLst/>
              </a:prstGeom>
            </p:spPr>
          </p:pic>
          <p:cxnSp>
            <p:nvCxnSpPr>
              <p:cNvPr id="3145728" name="直接连接符 4"/>
              <p:cNvCxnSpPr/>
              <p:nvPr/>
            </p:nvCxnSpPr>
            <p:spPr>
              <a:xfrm>
                <a:off x="17160" y="4860"/>
                <a:ext cx="10560" cy="0"/>
              </a:xfrm>
              <a:prstGeom prst="line">
                <a:avLst/>
              </a:prstGeom>
              <a:ln w="104775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45729" name="直接连接符 6"/>
              <p:cNvCxnSpPr/>
              <p:nvPr/>
            </p:nvCxnSpPr>
            <p:spPr>
              <a:xfrm>
                <a:off x="13320" y="8820"/>
                <a:ext cx="8760" cy="0"/>
              </a:xfrm>
              <a:prstGeom prst="line">
                <a:avLst/>
              </a:prstGeom>
              <a:ln w="104775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48668" name="文本框 7"/>
              <p:cNvSpPr txBox="1"/>
              <p:nvPr/>
            </p:nvSpPr>
            <p:spPr>
              <a:xfrm>
                <a:off x="18240" y="3935"/>
                <a:ext cx="2886" cy="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位置检测标注点</a:t>
                </a:r>
                <a:endParaRPr lang="zh-CN" altLang="en-US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45730" name="直接连接符 8"/>
              <p:cNvCxnSpPr/>
              <p:nvPr/>
            </p:nvCxnSpPr>
            <p:spPr>
              <a:xfrm>
                <a:off x="14640" y="6840"/>
                <a:ext cx="10560" cy="0"/>
              </a:xfrm>
              <a:prstGeom prst="line">
                <a:avLst/>
              </a:prstGeom>
              <a:ln w="104775" cmpd="sng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48669" name="文本框 12"/>
              <p:cNvSpPr txBox="1"/>
              <p:nvPr/>
            </p:nvSpPr>
            <p:spPr>
              <a:xfrm>
                <a:off x="18248" y="5905"/>
                <a:ext cx="2886" cy="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信息点</a:t>
                </a:r>
                <a:endParaRPr lang="zh-CN" altLang="en-US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97157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80" y="10160"/>
              <a:ext cx="6211" cy="4480"/>
            </a:xfrm>
            <a:prstGeom prst="rect">
              <a:avLst/>
            </a:prstGeom>
          </p:spPr>
        </p:pic>
      </p:grpSp>
      <p:pic>
        <p:nvPicPr>
          <p:cNvPr id="2097158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010" y="2708275"/>
            <a:ext cx="6591300" cy="5753100"/>
          </a:xfrm>
          <a:prstGeom prst="rect">
            <a:avLst/>
          </a:prstGeom>
        </p:spPr>
      </p:pic>
      <p:graphicFrame>
        <p:nvGraphicFramePr>
          <p:cNvPr id="419430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87000" y="4514533"/>
          <a:ext cx="4326255" cy="194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016000" imgH="457200" progId="Equation.KSEE3">
                  <p:embed/>
                </p:oleObj>
              </mc:Choice>
              <mc:Fallback>
                <p:oleObj name="" r:id="rId5" imgW="1016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87000" y="4514533"/>
                        <a:ext cx="4326255" cy="194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9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矩形 17"/>
          <p:cNvSpPr/>
          <p:nvPr/>
        </p:nvSpPr>
        <p:spPr>
          <a:xfrm>
            <a:off x="-2540" y="0"/>
            <a:ext cx="1829054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1"/>
          <p:cNvGrpSpPr/>
          <p:nvPr/>
        </p:nvGrpSpPr>
        <p:grpSpPr>
          <a:xfrm>
            <a:off x="990599" y="1695451"/>
            <a:ext cx="17297402" cy="8591550"/>
            <a:chOff x="660399" y="1130300"/>
            <a:chExt cx="11531601" cy="5727700"/>
          </a:xfrm>
        </p:grpSpPr>
        <p:sp>
          <p:nvSpPr>
            <p:cNvPr id="1048674" name="矩形 10"/>
            <p:cNvSpPr/>
            <p:nvPr/>
          </p:nvSpPr>
          <p:spPr>
            <a:xfrm>
              <a:off x="660399" y="1130300"/>
              <a:ext cx="4381500" cy="61425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p>
              <a:pPr>
                <a:buSzPct val="25000"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磁标签中</a:t>
              </a:r>
              <a:r>
                <a:rPr 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磁感知技术</a:t>
              </a:r>
              <a:endParaRPr 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48675" name="椭圆 18"/>
            <p:cNvSpPr/>
            <p:nvPr/>
          </p:nvSpPr>
          <p:spPr>
            <a:xfrm>
              <a:off x="5038858" y="4231691"/>
              <a:ext cx="1966116" cy="1966109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6" name="任意多边形: 形状 19"/>
            <p:cNvSpPr/>
            <p:nvPr/>
          </p:nvSpPr>
          <p:spPr>
            <a:xfrm>
              <a:off x="7841534" y="3026391"/>
              <a:ext cx="4350466" cy="3831609"/>
            </a:xfrm>
            <a:custGeom>
              <a:avLst/>
              <a:gdLst>
                <a:gd name="connsiteX0" fmla="*/ 2432982 w 4350466"/>
                <a:gd name="connsiteY0" fmla="*/ 0 h 3831609"/>
                <a:gd name="connsiteX1" fmla="*/ 4310389 w 4350466"/>
                <a:gd name="connsiteY1" fmla="*/ 885377 h 3831609"/>
                <a:gd name="connsiteX2" fmla="*/ 4350466 w 4350466"/>
                <a:gd name="connsiteY2" fmla="*/ 938971 h 3831609"/>
                <a:gd name="connsiteX3" fmla="*/ 4350466 w 4350466"/>
                <a:gd name="connsiteY3" fmla="*/ 3831609 h 3831609"/>
                <a:gd name="connsiteX4" fmla="*/ 444183 w 4350466"/>
                <a:gd name="connsiteY4" fmla="*/ 3831609 h 3831609"/>
                <a:gd name="connsiteX5" fmla="*/ 415515 w 4350466"/>
                <a:gd name="connsiteY5" fmla="*/ 3793273 h 3831609"/>
                <a:gd name="connsiteX6" fmla="*/ 0 w 4350466"/>
                <a:gd name="connsiteY6" fmla="*/ 2432974 h 3831609"/>
                <a:gd name="connsiteX7" fmla="*/ 2432982 w 4350466"/>
                <a:gd name="connsiteY7" fmla="*/ 0 h 383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0466" h="3831609">
                  <a:moveTo>
                    <a:pt x="2432982" y="0"/>
                  </a:moveTo>
                  <a:cubicBezTo>
                    <a:pt x="3188813" y="0"/>
                    <a:pt x="3864145" y="344655"/>
                    <a:pt x="4310389" y="885377"/>
                  </a:cubicBezTo>
                  <a:lnTo>
                    <a:pt x="4350466" y="938971"/>
                  </a:lnTo>
                  <a:lnTo>
                    <a:pt x="4350466" y="3831609"/>
                  </a:lnTo>
                  <a:lnTo>
                    <a:pt x="444183" y="3831609"/>
                  </a:lnTo>
                  <a:lnTo>
                    <a:pt x="415515" y="3793273"/>
                  </a:lnTo>
                  <a:cubicBezTo>
                    <a:pt x="153181" y="3404968"/>
                    <a:pt x="0" y="2936859"/>
                    <a:pt x="0" y="2432974"/>
                  </a:cubicBezTo>
                  <a:cubicBezTo>
                    <a:pt x="0" y="1089280"/>
                    <a:pt x="1089283" y="0"/>
                    <a:pt x="2432982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7" name="椭圆 24"/>
            <p:cNvSpPr/>
            <p:nvPr/>
          </p:nvSpPr>
          <p:spPr>
            <a:xfrm>
              <a:off x="10085830" y="1576165"/>
              <a:ext cx="609170" cy="609166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p>
              <a:pPr algn="ctr" defTabSz="1371600"/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8" name="矩形 13"/>
            <p:cNvSpPr/>
            <p:nvPr/>
          </p:nvSpPr>
          <p:spPr>
            <a:xfrm>
              <a:off x="1003722" y="1805517"/>
              <a:ext cx="3950970" cy="461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b" anchorCtr="0">
              <a:spAutoFit/>
            </a:bodyPr>
            <a:p>
              <a:r>
                <a:rPr kumimoji="1" lang="zh-CN" altLang="en-US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磁感知的模型设计与基本原理</a:t>
              </a:r>
              <a:endParaRPr kumimoji="1" lang="zh-CN" altLang="en-US" sz="2400" b="1" dirty="0">
                <a:solidFill>
                  <a:srgbClr val="A5B5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9" name="矩形 14"/>
            <p:cNvSpPr/>
            <p:nvPr/>
          </p:nvSpPr>
          <p:spPr>
            <a:xfrm>
              <a:off x="1015999" y="2185247"/>
              <a:ext cx="4334087" cy="3121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t" anchorCtr="0">
              <a:spAutoFit/>
            </a:bodyPr>
            <a:p>
              <a:pPr>
                <a:lnSpc>
                  <a:spcPct val="130000"/>
                </a:lnSpc>
              </a:pPr>
              <a:r>
                <a:rPr 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磁感知的传感器使用了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COTS</a:t>
              </a: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霍尔效应磁力计，构建为条形（文中两种测试仪器分别使用了</a:t>
              </a:r>
              <a:r>
                <a:rPr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9/3</a:t>
              </a:r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个）。</a:t>
              </a:r>
              <a:endPara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检测方法：一种基于幅度的峰值检测算法（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amplitude-based peak-detection algorithm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检测角度：传感器</a:t>
              </a:r>
              <a:r>
                <a:rPr kumimoji="1" lang="zh-CN" altLang="en-US" sz="20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阵列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相对于磁标签的角度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加传感器阵列相对于磁铁的相对方位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，等于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为磁体的极性取向。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通过传感器与磁标签的三个定位点相对应，可求出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的值，那么该怎么求出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呢？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61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0" y="2616835"/>
            <a:ext cx="8575675" cy="3597275"/>
          </a:xfrm>
          <a:prstGeom prst="rect">
            <a:avLst/>
          </a:prstGeom>
        </p:spPr>
      </p:pic>
      <p:graphicFrame>
        <p:nvGraphicFramePr>
          <p:cNvPr id="4194305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53200" y="5753100"/>
          <a:ext cx="419100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2" imgW="165100" imgH="241300" progId="Equation.KSEE3">
                  <p:embed/>
                </p:oleObj>
              </mc:Choice>
              <mc:Fallback>
                <p:oleObj name="" r:id="rId2" imgW="1651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3200" y="5753100"/>
                        <a:ext cx="419100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80623" y="6210300"/>
          <a:ext cx="51625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203200" imgH="241300" progId="Equation.KSEE3">
                  <p:embed/>
                </p:oleObj>
              </mc:Choice>
              <mc:Fallback>
                <p:oleObj name="" r:id="rId4" imgW="2032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0623" y="6210300"/>
                        <a:ext cx="51625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84913" y="6214110"/>
          <a:ext cx="484505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6" imgW="190500" imgH="228600" progId="Equation.KSEE3">
                  <p:embed/>
                </p:oleObj>
              </mc:Choice>
              <mc:Fallback>
                <p:oleObj name="" r:id="rId6" imgW="1905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4913" y="6214110"/>
                        <a:ext cx="484505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97165" name="图片 30"/>
          <p:cNvPicPr>
            <a:picLocks noChangeAspect="1"/>
          </p:cNvPicPr>
          <p:nvPr/>
        </p:nvPicPr>
        <p:blipFill>
          <a:blip r:embed="rId8"/>
          <a:srcRect l="2642"/>
          <a:stretch>
            <a:fillRect/>
          </a:stretch>
        </p:blipFill>
        <p:spPr>
          <a:xfrm>
            <a:off x="10210800" y="6210300"/>
            <a:ext cx="5615305" cy="1328420"/>
          </a:xfrm>
          <a:prstGeom prst="rect">
            <a:avLst/>
          </a:prstGeom>
        </p:spPr>
      </p:pic>
      <p:graphicFrame>
        <p:nvGraphicFramePr>
          <p:cNvPr id="4194308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15200" y="6924675"/>
          <a:ext cx="419100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9" imgW="165100" imgH="241300" progId="Equation.KSEE3">
                  <p:embed/>
                </p:oleObj>
              </mc:Choice>
              <mc:Fallback>
                <p:oleObj name="" r:id="rId9" imgW="1651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15200" y="6924675"/>
                        <a:ext cx="419100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9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10368" y="7353300"/>
          <a:ext cx="51625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0" imgW="203200" imgH="241300" progId="Equation.KSEE3">
                  <p:embed/>
                </p:oleObj>
              </mc:Choice>
              <mc:Fallback>
                <p:oleObj name="" r:id="rId10" imgW="2032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0368" y="7353300"/>
                        <a:ext cx="51625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矩形 17"/>
          <p:cNvSpPr/>
          <p:nvPr/>
        </p:nvSpPr>
        <p:spPr>
          <a:xfrm>
            <a:off x="-2540" y="0"/>
            <a:ext cx="1829054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1"/>
          <p:cNvGrpSpPr/>
          <p:nvPr/>
        </p:nvGrpSpPr>
        <p:grpSpPr>
          <a:xfrm>
            <a:off x="990599" y="1695451"/>
            <a:ext cx="17297402" cy="8591550"/>
            <a:chOff x="660399" y="1130300"/>
            <a:chExt cx="11531601" cy="5727700"/>
          </a:xfrm>
        </p:grpSpPr>
        <p:sp>
          <p:nvSpPr>
            <p:cNvPr id="1048684" name="矩形 10"/>
            <p:cNvSpPr/>
            <p:nvPr/>
          </p:nvSpPr>
          <p:spPr>
            <a:xfrm>
              <a:off x="660399" y="1130300"/>
              <a:ext cx="4381500" cy="61425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p>
              <a:pPr>
                <a:buSzPct val="25000"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磁标签中</a:t>
              </a:r>
              <a:r>
                <a:rPr 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磁感知技术</a:t>
              </a:r>
              <a:endParaRPr 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48685" name="椭圆 18"/>
            <p:cNvSpPr/>
            <p:nvPr/>
          </p:nvSpPr>
          <p:spPr>
            <a:xfrm>
              <a:off x="5038858" y="4231691"/>
              <a:ext cx="1966116" cy="1966109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6" name="任意多边形: 形状 19"/>
            <p:cNvSpPr/>
            <p:nvPr/>
          </p:nvSpPr>
          <p:spPr>
            <a:xfrm>
              <a:off x="7841534" y="3026391"/>
              <a:ext cx="4350466" cy="3831609"/>
            </a:xfrm>
            <a:custGeom>
              <a:avLst/>
              <a:gdLst>
                <a:gd name="connsiteX0" fmla="*/ 2432982 w 4350466"/>
                <a:gd name="connsiteY0" fmla="*/ 0 h 3831609"/>
                <a:gd name="connsiteX1" fmla="*/ 4310389 w 4350466"/>
                <a:gd name="connsiteY1" fmla="*/ 885377 h 3831609"/>
                <a:gd name="connsiteX2" fmla="*/ 4350466 w 4350466"/>
                <a:gd name="connsiteY2" fmla="*/ 938971 h 3831609"/>
                <a:gd name="connsiteX3" fmla="*/ 4350466 w 4350466"/>
                <a:gd name="connsiteY3" fmla="*/ 3831609 h 3831609"/>
                <a:gd name="connsiteX4" fmla="*/ 444183 w 4350466"/>
                <a:gd name="connsiteY4" fmla="*/ 3831609 h 3831609"/>
                <a:gd name="connsiteX5" fmla="*/ 415515 w 4350466"/>
                <a:gd name="connsiteY5" fmla="*/ 3793273 h 3831609"/>
                <a:gd name="connsiteX6" fmla="*/ 0 w 4350466"/>
                <a:gd name="connsiteY6" fmla="*/ 2432974 h 3831609"/>
                <a:gd name="connsiteX7" fmla="*/ 2432982 w 4350466"/>
                <a:gd name="connsiteY7" fmla="*/ 0 h 383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0466" h="3831609">
                  <a:moveTo>
                    <a:pt x="2432982" y="0"/>
                  </a:moveTo>
                  <a:cubicBezTo>
                    <a:pt x="3188813" y="0"/>
                    <a:pt x="3864145" y="344655"/>
                    <a:pt x="4310389" y="885377"/>
                  </a:cubicBezTo>
                  <a:lnTo>
                    <a:pt x="4350466" y="938971"/>
                  </a:lnTo>
                  <a:lnTo>
                    <a:pt x="4350466" y="3831609"/>
                  </a:lnTo>
                  <a:lnTo>
                    <a:pt x="444183" y="3831609"/>
                  </a:lnTo>
                  <a:lnTo>
                    <a:pt x="415515" y="3793273"/>
                  </a:lnTo>
                  <a:cubicBezTo>
                    <a:pt x="153181" y="3404968"/>
                    <a:pt x="0" y="2936859"/>
                    <a:pt x="0" y="2432974"/>
                  </a:cubicBezTo>
                  <a:cubicBezTo>
                    <a:pt x="0" y="1089280"/>
                    <a:pt x="1089283" y="0"/>
                    <a:pt x="2432982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7" name="椭圆 24"/>
            <p:cNvSpPr/>
            <p:nvPr/>
          </p:nvSpPr>
          <p:spPr>
            <a:xfrm>
              <a:off x="10085830" y="1576165"/>
              <a:ext cx="609170" cy="609166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p>
              <a:pPr algn="ctr" defTabSz="1371600"/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8" name="矩形 13"/>
            <p:cNvSpPr/>
            <p:nvPr/>
          </p:nvSpPr>
          <p:spPr>
            <a:xfrm>
              <a:off x="1003722" y="1805517"/>
              <a:ext cx="3950970" cy="461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b" anchorCtr="0">
              <a:spAutoFit/>
            </a:bodyPr>
            <a:p>
              <a:r>
                <a:rPr kumimoji="1" lang="zh-CN" altLang="en-US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构建离线模版</a:t>
              </a:r>
              <a:endParaRPr kumimoji="1" lang="zh-CN" altLang="en-US" sz="2400" b="1" dirty="0">
                <a:solidFill>
                  <a:srgbClr val="A5B5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9" name="矩形 14"/>
            <p:cNvSpPr/>
            <p:nvPr/>
          </p:nvSpPr>
          <p:spPr>
            <a:xfrm>
              <a:off x="1015999" y="2185247"/>
              <a:ext cx="4334087" cy="3121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t" anchorCtr="0">
              <a:spAutoFit/>
            </a:bodyPr>
            <a:p>
              <a:pPr>
                <a:lnSpc>
                  <a:spcPct val="130000"/>
                </a:lnSpc>
              </a:pPr>
              <a:r>
                <a:rPr kumimoji="1" 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模版库（离线）的目的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是在离线阶段预先构建一个磁场数据模板库，用于后续在实时检测时与传感器采集到的磁场数据进行匹配。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为了模拟机器人从不同角度和位置经过磁铁时的磁场变化，模板覆盖以下两个变量的所有可能组合：横向距离（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lateral distance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）与相对方位角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参数：磁铁参数与机器人运动参数（离地高度）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模板数量的决定公式如下：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①：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为磁铁之间的最小间距（目的是防止磁耦合导致解码困难）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②：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resd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为间距分辨率，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resΘ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为角度分辨率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73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8800" y="2171700"/>
            <a:ext cx="7096125" cy="6067425"/>
          </a:xfrm>
          <a:prstGeom prst="rect">
            <a:avLst/>
          </a:prstGeom>
        </p:spPr>
      </p:pic>
      <p:pic>
        <p:nvPicPr>
          <p:cNvPr id="209717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86700"/>
            <a:ext cx="5362575" cy="809625"/>
          </a:xfrm>
          <a:prstGeom prst="rect">
            <a:avLst/>
          </a:prstGeom>
        </p:spPr>
      </p:pic>
      <p:graphicFrame>
        <p:nvGraphicFramePr>
          <p:cNvPr id="4194310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62283" y="5372100"/>
          <a:ext cx="51625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203200" imgH="241300" progId="Equation.KSEE3">
                  <p:embed/>
                </p:oleObj>
              </mc:Choice>
              <mc:Fallback>
                <p:oleObj name="" r:id="rId3" imgW="2032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2283" y="5372100"/>
                        <a:ext cx="51625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17"/>
          <p:cNvSpPr/>
          <p:nvPr/>
        </p:nvSpPr>
        <p:spPr>
          <a:xfrm>
            <a:off x="-2540" y="0"/>
            <a:ext cx="1829054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1"/>
          <p:cNvGrpSpPr/>
          <p:nvPr/>
        </p:nvGrpSpPr>
        <p:grpSpPr>
          <a:xfrm>
            <a:off x="990599" y="1695451"/>
            <a:ext cx="17297402" cy="8591550"/>
            <a:chOff x="660399" y="1130300"/>
            <a:chExt cx="11531601" cy="5727700"/>
          </a:xfrm>
        </p:grpSpPr>
        <p:sp>
          <p:nvSpPr>
            <p:cNvPr id="1048694" name="矩形 10"/>
            <p:cNvSpPr/>
            <p:nvPr/>
          </p:nvSpPr>
          <p:spPr>
            <a:xfrm>
              <a:off x="660399" y="1130300"/>
              <a:ext cx="4381500" cy="61425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p>
              <a:pPr>
                <a:buSzPct val="25000"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磁标签中</a:t>
              </a:r>
              <a:r>
                <a:rPr 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磁感知技术</a:t>
              </a:r>
              <a:endParaRPr 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48695" name="椭圆 18"/>
            <p:cNvSpPr/>
            <p:nvPr/>
          </p:nvSpPr>
          <p:spPr>
            <a:xfrm>
              <a:off x="5038858" y="4231691"/>
              <a:ext cx="1966116" cy="1966109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6" name="任意多边形: 形状 19"/>
            <p:cNvSpPr/>
            <p:nvPr/>
          </p:nvSpPr>
          <p:spPr>
            <a:xfrm>
              <a:off x="7841534" y="3026391"/>
              <a:ext cx="4350466" cy="3831609"/>
            </a:xfrm>
            <a:custGeom>
              <a:avLst/>
              <a:gdLst>
                <a:gd name="connsiteX0" fmla="*/ 2432982 w 4350466"/>
                <a:gd name="connsiteY0" fmla="*/ 0 h 3831609"/>
                <a:gd name="connsiteX1" fmla="*/ 4310389 w 4350466"/>
                <a:gd name="connsiteY1" fmla="*/ 885377 h 3831609"/>
                <a:gd name="connsiteX2" fmla="*/ 4350466 w 4350466"/>
                <a:gd name="connsiteY2" fmla="*/ 938971 h 3831609"/>
                <a:gd name="connsiteX3" fmla="*/ 4350466 w 4350466"/>
                <a:gd name="connsiteY3" fmla="*/ 3831609 h 3831609"/>
                <a:gd name="connsiteX4" fmla="*/ 444183 w 4350466"/>
                <a:gd name="connsiteY4" fmla="*/ 3831609 h 3831609"/>
                <a:gd name="connsiteX5" fmla="*/ 415515 w 4350466"/>
                <a:gd name="connsiteY5" fmla="*/ 3793273 h 3831609"/>
                <a:gd name="connsiteX6" fmla="*/ 0 w 4350466"/>
                <a:gd name="connsiteY6" fmla="*/ 2432974 h 3831609"/>
                <a:gd name="connsiteX7" fmla="*/ 2432982 w 4350466"/>
                <a:gd name="connsiteY7" fmla="*/ 0 h 383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0466" h="3831609">
                  <a:moveTo>
                    <a:pt x="2432982" y="0"/>
                  </a:moveTo>
                  <a:cubicBezTo>
                    <a:pt x="3188813" y="0"/>
                    <a:pt x="3864145" y="344655"/>
                    <a:pt x="4310389" y="885377"/>
                  </a:cubicBezTo>
                  <a:lnTo>
                    <a:pt x="4350466" y="938971"/>
                  </a:lnTo>
                  <a:lnTo>
                    <a:pt x="4350466" y="3831609"/>
                  </a:lnTo>
                  <a:lnTo>
                    <a:pt x="444183" y="3831609"/>
                  </a:lnTo>
                  <a:lnTo>
                    <a:pt x="415515" y="3793273"/>
                  </a:lnTo>
                  <a:cubicBezTo>
                    <a:pt x="153181" y="3404968"/>
                    <a:pt x="0" y="2936859"/>
                    <a:pt x="0" y="2432974"/>
                  </a:cubicBezTo>
                  <a:cubicBezTo>
                    <a:pt x="0" y="1089280"/>
                    <a:pt x="1089283" y="0"/>
                    <a:pt x="2432982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7" name="椭圆 24"/>
            <p:cNvSpPr/>
            <p:nvPr/>
          </p:nvSpPr>
          <p:spPr>
            <a:xfrm>
              <a:off x="10085830" y="1576165"/>
              <a:ext cx="609170" cy="609166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p>
              <a:pPr algn="ctr" defTabSz="1371600"/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8" name="矩形 13"/>
            <p:cNvSpPr/>
            <p:nvPr/>
          </p:nvSpPr>
          <p:spPr>
            <a:xfrm>
              <a:off x="1003722" y="1805517"/>
              <a:ext cx="3950970" cy="461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b" anchorCtr="0">
              <a:spAutoFit/>
            </a:bodyPr>
            <a:p>
              <a:r>
                <a:rPr kumimoji="1" lang="zh-CN" altLang="en-US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实际数据与模版数据匹配</a:t>
              </a:r>
              <a:r>
                <a:rPr kumimoji="1" lang="en-US" altLang="zh-CN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——DDTW</a:t>
              </a:r>
              <a:endParaRPr kumimoji="1" lang="en-US" altLang="zh-CN" sz="2400" b="1" dirty="0">
                <a:solidFill>
                  <a:srgbClr val="A5B5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9" name="矩形 14"/>
            <p:cNvSpPr/>
            <p:nvPr/>
          </p:nvSpPr>
          <p:spPr>
            <a:xfrm>
              <a:off x="1015999" y="2185247"/>
              <a:ext cx="4334087" cy="3914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t" anchorCtr="0">
              <a:spAutoFit/>
            </a:bodyPr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传统的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DTW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1" lang="en-US" altLang="zh-CN" sz="20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Dynamic Time Warping</a:t>
              </a:r>
              <a:r>
                <a:rPr kumimoji="1" lang="zh-CN" altLang="en-US" sz="20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算法为了实现两个序列元素间的对齐。文中使用了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DDTW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1" lang="en-US" altLang="zh-CN" sz="20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Derivative Dynamic Time Warping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）算法，即先对两个序列求导，而后进行匹配。输入为模板序列及实测序列。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从而找到最相似的模版，对应的方向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从而与姿态估计中得出的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相加得到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使用导数的原因：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使用原始信号，仿真数据与实际测量存在固定偏移（由于地磁场等环境因素）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使用导数信号，消除了固定偏移，只保留变化趋势</a:t>
              </a:r>
              <a:endParaRPr kumimoji="1" lang="en-US" altLang="zh-CN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9"/>
          <p:cNvGrpSpPr/>
          <p:nvPr/>
        </p:nvGrpSpPr>
        <p:grpSpPr>
          <a:xfrm>
            <a:off x="8025130" y="876300"/>
            <a:ext cx="9792970" cy="7985125"/>
            <a:chOff x="12638" y="1380"/>
            <a:chExt cx="15422" cy="12575"/>
          </a:xfrm>
        </p:grpSpPr>
        <p:pic>
          <p:nvPicPr>
            <p:cNvPr id="2097177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38" y="6045"/>
              <a:ext cx="15422" cy="7910"/>
            </a:xfrm>
            <a:prstGeom prst="rect">
              <a:avLst/>
            </a:prstGeom>
          </p:spPr>
        </p:pic>
        <p:pic>
          <p:nvPicPr>
            <p:cNvPr id="2097178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80" y="1380"/>
              <a:ext cx="7410" cy="4665"/>
            </a:xfrm>
            <a:prstGeom prst="rect">
              <a:avLst/>
            </a:prstGeom>
          </p:spPr>
        </p:pic>
      </p:grpSp>
      <p:graphicFrame>
        <p:nvGraphicFramePr>
          <p:cNvPr id="4194311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14683" y="5372100"/>
          <a:ext cx="516255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03200" imgH="241300" progId="Equation.KSEE3">
                  <p:embed/>
                </p:oleObj>
              </mc:Choice>
              <mc:Fallback>
                <p:oleObj name="" r:id="rId3" imgW="2032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4683" y="5372100"/>
                        <a:ext cx="516255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2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71800" y="5753100"/>
          <a:ext cx="419100" cy="61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65100" imgH="241300" progId="Equation.KSEE3">
                  <p:embed/>
                </p:oleObj>
              </mc:Choice>
              <mc:Fallback>
                <p:oleObj name="" r:id="rId5" imgW="1651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5753100"/>
                        <a:ext cx="419100" cy="614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3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19283" y="5753100"/>
          <a:ext cx="484505" cy="5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7" imgW="190500" imgH="228600" progId="Equation.KSEE3">
                  <p:embed/>
                </p:oleObj>
              </mc:Choice>
              <mc:Fallback>
                <p:oleObj name="" r:id="rId7" imgW="1905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9283" y="5753100"/>
                        <a:ext cx="484505" cy="5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9718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1943100"/>
            <a:ext cx="6838950" cy="619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矩形 17"/>
          <p:cNvSpPr/>
          <p:nvPr/>
        </p:nvSpPr>
        <p:spPr>
          <a:xfrm>
            <a:off x="-2540" y="0"/>
            <a:ext cx="1829054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" name="组合 1"/>
          <p:cNvGrpSpPr/>
          <p:nvPr/>
        </p:nvGrpSpPr>
        <p:grpSpPr>
          <a:xfrm>
            <a:off x="990599" y="1695451"/>
            <a:ext cx="17297402" cy="8591550"/>
            <a:chOff x="660399" y="1130300"/>
            <a:chExt cx="11531601" cy="5727700"/>
          </a:xfrm>
        </p:grpSpPr>
        <p:sp>
          <p:nvSpPr>
            <p:cNvPr id="1048704" name="矩形 10"/>
            <p:cNvSpPr/>
            <p:nvPr/>
          </p:nvSpPr>
          <p:spPr>
            <a:xfrm>
              <a:off x="660399" y="1130300"/>
              <a:ext cx="4381500" cy="61425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p>
              <a:pPr>
                <a:buSzPct val="25000"/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磁标签中</a:t>
              </a:r>
              <a:r>
                <a:rPr 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磁感知技术</a:t>
              </a:r>
              <a:endParaRPr 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48705" name="椭圆 18"/>
            <p:cNvSpPr/>
            <p:nvPr/>
          </p:nvSpPr>
          <p:spPr>
            <a:xfrm>
              <a:off x="5038858" y="4231691"/>
              <a:ext cx="1966116" cy="1966109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6" name="任意多边形: 形状 19"/>
            <p:cNvSpPr/>
            <p:nvPr/>
          </p:nvSpPr>
          <p:spPr>
            <a:xfrm>
              <a:off x="7841534" y="3026391"/>
              <a:ext cx="4350466" cy="3831609"/>
            </a:xfrm>
            <a:custGeom>
              <a:avLst/>
              <a:gdLst>
                <a:gd name="connsiteX0" fmla="*/ 2432982 w 4350466"/>
                <a:gd name="connsiteY0" fmla="*/ 0 h 3831609"/>
                <a:gd name="connsiteX1" fmla="*/ 4310389 w 4350466"/>
                <a:gd name="connsiteY1" fmla="*/ 885377 h 3831609"/>
                <a:gd name="connsiteX2" fmla="*/ 4350466 w 4350466"/>
                <a:gd name="connsiteY2" fmla="*/ 938971 h 3831609"/>
                <a:gd name="connsiteX3" fmla="*/ 4350466 w 4350466"/>
                <a:gd name="connsiteY3" fmla="*/ 3831609 h 3831609"/>
                <a:gd name="connsiteX4" fmla="*/ 444183 w 4350466"/>
                <a:gd name="connsiteY4" fmla="*/ 3831609 h 3831609"/>
                <a:gd name="connsiteX5" fmla="*/ 415515 w 4350466"/>
                <a:gd name="connsiteY5" fmla="*/ 3793273 h 3831609"/>
                <a:gd name="connsiteX6" fmla="*/ 0 w 4350466"/>
                <a:gd name="connsiteY6" fmla="*/ 2432974 h 3831609"/>
                <a:gd name="connsiteX7" fmla="*/ 2432982 w 4350466"/>
                <a:gd name="connsiteY7" fmla="*/ 0 h 383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0466" h="3831609">
                  <a:moveTo>
                    <a:pt x="2432982" y="0"/>
                  </a:moveTo>
                  <a:cubicBezTo>
                    <a:pt x="3188813" y="0"/>
                    <a:pt x="3864145" y="344655"/>
                    <a:pt x="4310389" y="885377"/>
                  </a:cubicBezTo>
                  <a:lnTo>
                    <a:pt x="4350466" y="938971"/>
                  </a:lnTo>
                  <a:lnTo>
                    <a:pt x="4350466" y="3831609"/>
                  </a:lnTo>
                  <a:lnTo>
                    <a:pt x="444183" y="3831609"/>
                  </a:lnTo>
                  <a:lnTo>
                    <a:pt x="415515" y="3793273"/>
                  </a:lnTo>
                  <a:cubicBezTo>
                    <a:pt x="153181" y="3404968"/>
                    <a:pt x="0" y="2936859"/>
                    <a:pt x="0" y="2432974"/>
                  </a:cubicBezTo>
                  <a:cubicBezTo>
                    <a:pt x="0" y="1089280"/>
                    <a:pt x="1089283" y="0"/>
                    <a:pt x="2432982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sz="2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7" name="椭圆 24"/>
            <p:cNvSpPr/>
            <p:nvPr/>
          </p:nvSpPr>
          <p:spPr>
            <a:xfrm>
              <a:off x="10085830" y="1576165"/>
              <a:ext cx="609170" cy="609166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rmAutofit/>
            </a:bodyPr>
            <a:p>
              <a:pPr algn="ctr" defTabSz="1371600"/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8" name="矩形 13"/>
            <p:cNvSpPr/>
            <p:nvPr/>
          </p:nvSpPr>
          <p:spPr>
            <a:xfrm>
              <a:off x="1003722" y="1805517"/>
              <a:ext cx="3950970" cy="461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b" anchorCtr="0">
              <a:spAutoFit/>
            </a:bodyPr>
            <a:p>
              <a:r>
                <a:rPr kumimoji="1" lang="zh-CN" sz="2400" b="1" dirty="0">
                  <a:solidFill>
                    <a:srgbClr val="A5B5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移动建模，纵向位置与横向位置计算</a:t>
              </a:r>
              <a:endParaRPr kumimoji="1" lang="zh-CN" sz="2400" b="1" dirty="0">
                <a:solidFill>
                  <a:srgbClr val="A5B59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9" name="矩形 14"/>
            <p:cNvSpPr/>
            <p:nvPr/>
          </p:nvSpPr>
          <p:spPr>
            <a:xfrm>
              <a:off x="1015999" y="2185247"/>
              <a:ext cx="4334087" cy="39142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62000" tIns="162000" rIns="162000" bIns="162000" rtlCol="0" anchor="t" anchorCtr="0">
              <a:spAutoFit/>
            </a:bodyPr>
            <a:p>
              <a:pPr>
                <a:lnSpc>
                  <a:spcPct val="130000"/>
                </a:lnSpc>
              </a:pPr>
              <a:r>
                <a:rPr kumimoji="1" 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拿到角度后，我们需要计算各个磁体的横向与纵向位置，从而获得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2D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平面上的坐标。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移动建模，传感器间的最大距离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ds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应该是最小磁体间距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1/2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横向位置估计（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Lateral position estimation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），希望通过已有的数据得到两个传感器的坐标。计算完毕后，需要进行小规模非线性优化。其中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为磁场场强。这步操作用来最小化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理论预测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实际测量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的差异。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纵向位置估计（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Longitudinal position estimation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），依靠速度进行递推。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为采集点频率，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代表点的数量，</a:t>
              </a:r>
              <a:r>
                <a:rPr kumimoji="1" lang="en-US" altLang="zh-CN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kumimoji="1" lang="zh-CN" altLang="en-US" sz="2000" b="0" i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表示速度。</a:t>
              </a:r>
              <a:endParaRPr kumimoji="1" lang="zh-CN" altLang="en-US" sz="20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8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0" y="3401060"/>
            <a:ext cx="9527540" cy="3752215"/>
          </a:xfrm>
          <a:prstGeom prst="rect">
            <a:avLst/>
          </a:prstGeom>
        </p:spPr>
      </p:pic>
      <p:sp>
        <p:nvSpPr>
          <p:cNvPr id="1048710" name="文本框 4"/>
          <p:cNvSpPr txBox="1"/>
          <p:nvPr/>
        </p:nvSpPr>
        <p:spPr>
          <a:xfrm>
            <a:off x="12725400" y="2748280"/>
            <a:ext cx="2077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中间不能有磁体</a:t>
            </a:r>
            <a:endParaRPr kumimoji="1" lang="en-US" altLang="zh-CN" sz="20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31" name="直接箭头连接符 6"/>
          <p:cNvCxnSpPr/>
          <p:nvPr/>
        </p:nvCxnSpPr>
        <p:spPr>
          <a:xfrm>
            <a:off x="13716000" y="3086100"/>
            <a:ext cx="0" cy="1676400"/>
          </a:xfrm>
          <a:prstGeom prst="straightConnector1">
            <a:avLst/>
          </a:prstGeom>
          <a:ln w="635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2" name="组合 21"/>
          <p:cNvGrpSpPr/>
          <p:nvPr/>
        </p:nvGrpSpPr>
        <p:grpSpPr>
          <a:xfrm>
            <a:off x="11125200" y="7124700"/>
            <a:ext cx="5640070" cy="2085340"/>
            <a:chOff x="17520" y="11220"/>
            <a:chExt cx="8882" cy="3284"/>
          </a:xfrm>
        </p:grpSpPr>
        <p:grpSp>
          <p:nvGrpSpPr>
            <p:cNvPr id="83" name="组合 16"/>
            <p:cNvGrpSpPr/>
            <p:nvPr/>
          </p:nvGrpSpPr>
          <p:grpSpPr>
            <a:xfrm>
              <a:off x="17520" y="11220"/>
              <a:ext cx="8882" cy="780"/>
              <a:chOff x="17520" y="11220"/>
              <a:chExt cx="8882" cy="780"/>
            </a:xfrm>
          </p:grpSpPr>
          <p:pic>
            <p:nvPicPr>
              <p:cNvPr id="2097187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520" y="11220"/>
                <a:ext cx="3810" cy="780"/>
              </a:xfrm>
              <a:prstGeom prst="rect">
                <a:avLst/>
              </a:prstGeom>
            </p:spPr>
          </p:pic>
          <p:pic>
            <p:nvPicPr>
              <p:cNvPr id="2097188" name="图片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0" y="11251"/>
                <a:ext cx="5072" cy="749"/>
              </a:xfrm>
              <a:prstGeom prst="rect">
                <a:avLst/>
              </a:prstGeom>
            </p:spPr>
          </p:pic>
        </p:grpSp>
        <p:pic>
          <p:nvPicPr>
            <p:cNvPr id="2097189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80" y="12300"/>
              <a:ext cx="6720" cy="2205"/>
            </a:xfrm>
            <a:prstGeom prst="rect">
              <a:avLst/>
            </a:prstGeom>
          </p:spPr>
        </p:pic>
      </p:grpSp>
      <p:pic>
        <p:nvPicPr>
          <p:cNvPr id="2097190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00" y="7455535"/>
            <a:ext cx="2552700" cy="1347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Freeform 2"/>
          <p:cNvSpPr/>
          <p:nvPr/>
        </p:nvSpPr>
        <p:spPr>
          <a:xfrm>
            <a:off x="0" y="1924685"/>
            <a:ext cx="18288000" cy="6616065"/>
          </a:xfrm>
          <a:custGeom>
            <a:avLst/>
            <a:gdLst/>
            <a:ahLst/>
            <a:cxnLst/>
            <a:rect l="l" t="t" r="r" b="b"/>
            <a:pathLst>
              <a:path w="18288000" h="6616021">
                <a:moveTo>
                  <a:pt x="0" y="0"/>
                </a:moveTo>
                <a:lnTo>
                  <a:pt x="18288000" y="0"/>
                </a:lnTo>
                <a:lnTo>
                  <a:pt x="18288000" y="6616022"/>
                </a:lnTo>
                <a:lnTo>
                  <a:pt x="0" y="66160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8000"/>
            </a:blip>
            <a:stretch>
              <a:fillRect t="-43482" b="-56231"/>
            </a:stretch>
          </a:blipFill>
        </p:spPr>
        <p:txBody>
          <a:bodyPr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5" name="TextBox 3"/>
          <p:cNvSpPr txBox="1"/>
          <p:nvPr/>
        </p:nvSpPr>
        <p:spPr>
          <a:xfrm>
            <a:off x="4953000" y="6819900"/>
            <a:ext cx="8662035" cy="13087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2690"/>
              </a:lnSpc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实验部分是验证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Polaris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系统性能的关键，它通过一系列精心设计的测试来证明其准确性、鲁棒性、实用性和效率。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048716" name="TextBox 4"/>
          <p:cNvSpPr txBox="1"/>
          <p:nvPr/>
        </p:nvSpPr>
        <p:spPr>
          <a:xfrm>
            <a:off x="6553118" y="2323932"/>
            <a:ext cx="5070004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5660"/>
              </a:lnSpc>
            </a:pPr>
            <a:r>
              <a:rPr lang="en-US" sz="16995">
                <a:solidFill>
                  <a:srgbClr val="096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 panose="00000805000000000000"/>
                <a:sym typeface="Agrandir Wide Bold" panose="00000805000000000000"/>
              </a:rPr>
              <a:t>03</a:t>
            </a:r>
            <a:endParaRPr lang="en-US" sz="16995">
              <a:solidFill>
                <a:srgbClr val="096B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grandir Wide Bold" panose="00000805000000000000"/>
              <a:sym typeface="Agrandir Wide Bold" panose="00000805000000000000"/>
            </a:endParaRPr>
          </a:p>
        </p:txBody>
      </p:sp>
      <p:sp>
        <p:nvSpPr>
          <p:cNvPr id="1048717" name="TextBox 5"/>
          <p:cNvSpPr txBox="1"/>
          <p:nvPr/>
        </p:nvSpPr>
        <p:spPr>
          <a:xfrm>
            <a:off x="5127731" y="5513760"/>
            <a:ext cx="7920777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110"/>
              </a:lnSpc>
            </a:pPr>
            <a:r>
              <a:rPr lang="zh-CN" altLang="en-US" sz="6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2 Bold" panose="020B0800000000000000" charset="-122"/>
              </a:rPr>
              <a:t>实验验证</a:t>
            </a:r>
            <a:endParaRPr lang="zh-CN" altLang="en-US" sz="6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矩形 1"/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rgbClr val="356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2"/>
          <p:cNvGrpSpPr/>
          <p:nvPr/>
        </p:nvGrpSpPr>
        <p:grpSpPr>
          <a:xfrm>
            <a:off x="-57151" y="68579"/>
            <a:ext cx="18288002" cy="10287002"/>
            <a:chOff x="-1" y="-1"/>
            <a:chExt cx="12192001" cy="6858001"/>
          </a:xfrm>
        </p:grpSpPr>
        <p:sp>
          <p:nvSpPr>
            <p:cNvPr id="1048719" name="矩形 9"/>
            <p:cNvSpPr/>
            <p:nvPr/>
          </p:nvSpPr>
          <p:spPr>
            <a:xfrm>
              <a:off x="-1" y="1"/>
              <a:ext cx="5435599" cy="298608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0" name="矩形 4"/>
            <p:cNvSpPr/>
            <p:nvPr/>
          </p:nvSpPr>
          <p:spPr>
            <a:xfrm>
              <a:off x="660400" y="1130300"/>
              <a:ext cx="5435600" cy="2509837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t" anchorCtr="0" forceAA="0" compatLnSpc="1">
              <a:noAutofit/>
            </a:bodyPr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1" name="文本框 7"/>
            <p:cNvSpPr txBox="1"/>
            <p:nvPr/>
          </p:nvSpPr>
          <p:spPr>
            <a:xfrm>
              <a:off x="660400" y="4241874"/>
              <a:ext cx="4965699" cy="219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评估指标：</a:t>
              </a:r>
              <a:endPara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误码率</a:t>
              </a:r>
              <a:r>
                <a:rPr lang="en-US" altLang="zh-CN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(BER): </a:t>
              </a: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解码信息出错的比特比例。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角度误差</a:t>
              </a:r>
              <a:r>
                <a:rPr lang="en-US" altLang="zh-CN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(Angular Error): </a:t>
              </a: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估计的航向角与真实航向角的差值。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定位误差</a:t>
              </a:r>
              <a:r>
                <a:rPr lang="en-US" altLang="zh-CN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(Localization Error): </a:t>
              </a: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使用右图公式计算的磁体位置估计值与真实位置的平均欧氏距离。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2" name="矩形 8"/>
            <p:cNvSpPr/>
            <p:nvPr/>
          </p:nvSpPr>
          <p:spPr>
            <a:xfrm>
              <a:off x="0" y="6235700"/>
              <a:ext cx="631472" cy="6223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3" name="矩形 10"/>
            <p:cNvSpPr/>
            <p:nvPr/>
          </p:nvSpPr>
          <p:spPr>
            <a:xfrm>
              <a:off x="10583917" y="-1"/>
              <a:ext cx="1608083" cy="72390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4" name="矩形 11"/>
            <p:cNvSpPr/>
            <p:nvPr/>
          </p:nvSpPr>
          <p:spPr>
            <a:xfrm>
              <a:off x="7819039" y="2236630"/>
              <a:ext cx="1608083" cy="35438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7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97191" name="图片 15"/>
          <p:cNvPicPr>
            <a:picLocks noChangeAspect="1"/>
          </p:cNvPicPr>
          <p:nvPr/>
        </p:nvPicPr>
        <p:blipFill rotWithShape="1">
          <a:blip r:embed="rId1" cstate="print"/>
          <a:srcRect r="1436" b="19394"/>
          <a:stretch>
            <a:fillRect/>
          </a:stretch>
        </p:blipFill>
        <p:spPr>
          <a:xfrm>
            <a:off x="971550" y="1695450"/>
            <a:ext cx="8153400" cy="3764280"/>
          </a:xfrm>
          <a:prstGeom prst="rect">
            <a:avLst/>
          </a:prstGeom>
        </p:spPr>
      </p:pic>
      <p:sp>
        <p:nvSpPr>
          <p:cNvPr id="1048725" name="文本框 27"/>
          <p:cNvSpPr txBox="1"/>
          <p:nvPr/>
        </p:nvSpPr>
        <p:spPr>
          <a:xfrm>
            <a:off x="9982200" y="800100"/>
            <a:ext cx="7314565" cy="1108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 fontAlgn="ctr">
              <a:lnSpc>
                <a:spcPct val="100000"/>
              </a:lnSpc>
              <a:buClrTx/>
              <a:buSzTx/>
              <a:buFontTx/>
            </a:pPr>
            <a:r>
              <a:rPr lang="zh-CN" altLang="en-US" sz="48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+mn-ea"/>
              </a:rPr>
              <a:t>实验配置</a:t>
            </a:r>
            <a:endParaRPr lang="zh-CN" altLang="en-US" sz="4800" b="1" dirty="0" err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+mn-ea"/>
            </a:endParaRPr>
          </a:p>
        </p:txBody>
      </p:sp>
      <p:sp>
        <p:nvSpPr>
          <p:cNvPr id="1048726" name="文本框 14"/>
          <p:cNvSpPr txBox="1"/>
          <p:nvPr/>
        </p:nvSpPr>
        <p:spPr>
          <a:xfrm>
            <a:off x="9982200" y="1790700"/>
            <a:ext cx="7313930" cy="428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平台：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机器人汽车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(Robot Car):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24cm x 19cm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，代表典型的中型机器人（如扫地机器人、仓库机器人）。搭载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Jetson Nano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作为计算单元，传感器阵列尺寸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16.9cm x 1.2cm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个磁力计）。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微型汽车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(Miniature Car):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代表资源受限的微型机器人。搭载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ESP32-S3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作为计算单元，传感器阵列尺寸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2.5cm x 1.2cm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个磁力计）。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基准标签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(Default Tag): 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主要测试使用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阶标签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(K=3)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，包含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个磁体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(M=5)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，每个磁体有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种可能方向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(P=8)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，磁体间距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4cm (d=4cm)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。此配置可编码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位数据。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9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6972300"/>
            <a:ext cx="879983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sp>
        <p:nvSpPr>
          <p:cNvPr id="1048730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sp>
        <p:nvSpPr>
          <p:cNvPr id="1048731" name="Freeform 36"/>
          <p:cNvSpPr/>
          <p:nvPr/>
        </p:nvSpPr>
        <p:spPr>
          <a:xfrm>
            <a:off x="15925800" y="-37465"/>
            <a:ext cx="2340610" cy="3942715"/>
          </a:xfrm>
          <a:custGeom>
            <a:avLst/>
            <a:gdLst/>
            <a:ahLst/>
            <a:cxnLst/>
            <a:rect l="l" t="t" r="r" b="b"/>
            <a:pathLst>
              <a:path w="2593468" h="4114800">
                <a:moveTo>
                  <a:pt x="0" y="0"/>
                </a:moveTo>
                <a:lnTo>
                  <a:pt x="2593468" y="0"/>
                </a:lnTo>
                <a:lnTo>
                  <a:pt x="259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09719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90700"/>
            <a:ext cx="12341225" cy="3964940"/>
          </a:xfrm>
          <a:prstGeom prst="rect">
            <a:avLst/>
          </a:prstGeom>
        </p:spPr>
      </p:pic>
      <p:sp>
        <p:nvSpPr>
          <p:cNvPr id="1048732" name="文本框 2"/>
          <p:cNvSpPr txBox="1"/>
          <p:nvPr/>
        </p:nvSpPr>
        <p:spPr>
          <a:xfrm>
            <a:off x="4038600" y="7429500"/>
            <a:ext cx="10142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3">
                    <a:lumMod val="40000"/>
                    <a:lumOff val="60000"/>
                  </a:schemeClr>
                </a:solidFill>
              </a:rPr>
              <a:t>(A) </a:t>
            </a:r>
            <a:r>
              <a:rPr lang="zh-CN" altLang="en-US" sz="2400">
                <a:solidFill>
                  <a:schemeClr val="accent3">
                    <a:lumMod val="40000"/>
                    <a:lumOff val="60000"/>
                  </a:schemeClr>
                </a:solidFill>
              </a:rPr>
              <a:t>展示了机器人小车的设置参数；</a:t>
            </a:r>
            <a:r>
              <a:rPr lang="en-US" altLang="zh-CN" sz="2400">
                <a:solidFill>
                  <a:schemeClr val="accent3">
                    <a:lumMod val="40000"/>
                    <a:lumOff val="60000"/>
                  </a:schemeClr>
                </a:solidFill>
              </a:rPr>
              <a:t>(B) </a:t>
            </a:r>
            <a:r>
              <a:rPr lang="zh-CN" altLang="en-US" sz="2400">
                <a:solidFill>
                  <a:schemeClr val="accent3">
                    <a:lumMod val="40000"/>
                    <a:lumOff val="60000"/>
                  </a:schemeClr>
                </a:solidFill>
              </a:rPr>
              <a:t>代表了微型小车的测试场景。</a:t>
            </a:r>
            <a:endParaRPr lang="zh-CN" altLang="en-US" sz="240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Freeform 2"/>
          <p:cNvSpPr/>
          <p:nvPr/>
        </p:nvSpPr>
        <p:spPr>
          <a:xfrm>
            <a:off x="-8001711" y="0"/>
            <a:ext cx="15430500" cy="10287000"/>
          </a:xfrm>
          <a:custGeom>
            <a:avLst/>
            <a:gdLst/>
            <a:ahLst/>
            <a:cxnLst/>
            <a:rect l="l" t="t" r="r" b="b"/>
            <a:pathLst>
              <a:path w="15430500" h="102870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48595" name="Freeform 3"/>
          <p:cNvSpPr/>
          <p:nvPr/>
        </p:nvSpPr>
        <p:spPr>
          <a:xfrm>
            <a:off x="15004634" y="-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48596" name="Freeform 9"/>
          <p:cNvSpPr/>
          <p:nvPr/>
        </p:nvSpPr>
        <p:spPr>
          <a:xfrm>
            <a:off x="12607064" y="-710282"/>
            <a:ext cx="1471917" cy="1471917"/>
          </a:xfrm>
          <a:custGeom>
            <a:avLst/>
            <a:gdLst/>
            <a:ahLst/>
            <a:cxnLst/>
            <a:rect l="l" t="t" r="r" b="b"/>
            <a:pathLst>
              <a:path w="1471917" h="1471917">
                <a:moveTo>
                  <a:pt x="0" y="0"/>
                </a:moveTo>
                <a:lnTo>
                  <a:pt x="1471917" y="0"/>
                </a:lnTo>
                <a:lnTo>
                  <a:pt x="1471917" y="1471916"/>
                </a:lnTo>
                <a:lnTo>
                  <a:pt x="0" y="147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</p:sp>
      <p:sp>
        <p:nvSpPr>
          <p:cNvPr id="1048597" name="泪滴形 3"/>
          <p:cNvSpPr/>
          <p:nvPr>
            <p:custDataLst>
              <p:tags r:id="rId3"/>
            </p:custDataLst>
          </p:nvPr>
        </p:nvSpPr>
        <p:spPr>
          <a:xfrm>
            <a:off x="7792085" y="2947035"/>
            <a:ext cx="1086485" cy="1096010"/>
          </a:xfrm>
          <a:prstGeom prst="teardrop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normAutofit/>
          </a:bodyPr>
          <a:p>
            <a:pPr algn="ctr" defTabSz="1371600"/>
            <a:endParaRPr lang="en-GB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8" name="文本框 4"/>
          <p:cNvSpPr txBox="1"/>
          <p:nvPr>
            <p:custDataLst>
              <p:tags r:id="rId4"/>
            </p:custDataLst>
          </p:nvPr>
        </p:nvSpPr>
        <p:spPr>
          <a:xfrm>
            <a:off x="7792720" y="2943860"/>
            <a:ext cx="1085215" cy="10979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9" name="文本框 5"/>
          <p:cNvSpPr txBox="1"/>
          <p:nvPr>
            <p:custDataLst>
              <p:tags r:id="rId5"/>
            </p:custDataLst>
          </p:nvPr>
        </p:nvSpPr>
        <p:spPr>
          <a:xfrm>
            <a:off x="9388475" y="3404410"/>
            <a:ext cx="814227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2 Bold" panose="020B0800000000000000" charset="-122"/>
                <a:sym typeface="思源黑体 2 Bold" panose="020B0800000000000000" charset="-122"/>
              </a:rPr>
              <a:t>背景</a:t>
            </a:r>
            <a:r>
              <a:rPr lang="en-US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2 Bold" panose="020B0800000000000000" charset="-122"/>
                <a:sym typeface="思源黑体 2 Bold" panose="020B0800000000000000" charset="-122"/>
              </a:rPr>
              <a:t>部分</a:t>
            </a:r>
            <a:endParaRPr lang="en-US" altLang="zh-CN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2 Bold" panose="020B0800000000000000" charset="-122"/>
              <a:sym typeface="思源黑体 2 Bold" panose="020B0800000000000000" charset="-122"/>
            </a:endParaRPr>
          </a:p>
          <a:p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0" name="文本框 9"/>
          <p:cNvSpPr txBox="1"/>
          <p:nvPr>
            <p:custDataLst>
              <p:tags r:id="rId6"/>
            </p:custDataLst>
          </p:nvPr>
        </p:nvSpPr>
        <p:spPr>
          <a:xfrm>
            <a:off x="9388475" y="5066992"/>
            <a:ext cx="81422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技术部分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1" name="泪滴形 10"/>
          <p:cNvSpPr/>
          <p:nvPr>
            <p:custDataLst>
              <p:tags r:id="rId7"/>
            </p:custDataLst>
          </p:nvPr>
        </p:nvSpPr>
        <p:spPr>
          <a:xfrm>
            <a:off x="7792146" y="6666901"/>
            <a:ext cx="1086219" cy="1095768"/>
          </a:xfrm>
          <a:prstGeom prst="teardrop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normAutofit/>
          </a:bodyPr>
          <a:p>
            <a:pPr algn="ctr" defTabSz="1371600"/>
            <a:endParaRPr lang="en-GB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2" name="泪滴形 18"/>
          <p:cNvSpPr/>
          <p:nvPr>
            <p:custDataLst>
              <p:tags r:id="rId8"/>
            </p:custDataLst>
          </p:nvPr>
        </p:nvSpPr>
        <p:spPr>
          <a:xfrm>
            <a:off x="7793355" y="4806950"/>
            <a:ext cx="1085215" cy="1096010"/>
          </a:xfrm>
          <a:prstGeom prst="teardrop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normAutofit/>
          </a:bodyPr>
          <a:p>
            <a:pPr algn="ctr" defTabSz="1371600"/>
            <a:endParaRPr lang="en-GB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文本框 12"/>
          <p:cNvSpPr txBox="1"/>
          <p:nvPr>
            <p:custDataLst>
              <p:tags r:id="rId9"/>
            </p:custDataLst>
          </p:nvPr>
        </p:nvSpPr>
        <p:spPr>
          <a:xfrm>
            <a:off x="9388475" y="6895945"/>
            <a:ext cx="81422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实验验证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矩形 16"/>
          <p:cNvSpPr/>
          <p:nvPr/>
        </p:nvSpPr>
        <p:spPr>
          <a:xfrm rot="16200000">
            <a:off x="12401426" y="4364325"/>
            <a:ext cx="9892464" cy="1869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12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120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5" name="文本框 21"/>
          <p:cNvSpPr txBox="1"/>
          <p:nvPr>
            <p:custDataLst>
              <p:tags r:id="rId10"/>
            </p:custDataLst>
          </p:nvPr>
        </p:nvSpPr>
        <p:spPr>
          <a:xfrm>
            <a:off x="7788275" y="4805045"/>
            <a:ext cx="1085215" cy="10979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/>
            <a:r>
              <a:rPr lang="en-US" altLang="en-GB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en-GB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6" name="文本框 22"/>
          <p:cNvSpPr txBox="1"/>
          <p:nvPr>
            <p:custDataLst>
              <p:tags r:id="rId11"/>
            </p:custDataLst>
          </p:nvPr>
        </p:nvSpPr>
        <p:spPr>
          <a:xfrm>
            <a:off x="7793355" y="6665595"/>
            <a:ext cx="1085215" cy="109791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ctr"/>
            <a:r>
              <a:rPr lang="en-US" altLang="en-GB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en-GB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95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35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36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37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96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97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38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39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40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8741" name="TextBox 37"/>
            <p:cNvSpPr txBox="1"/>
            <p:nvPr/>
          </p:nvSpPr>
          <p:spPr>
            <a:xfrm>
              <a:off x="18776" y="1140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不同航向角</a:t>
              </a:r>
              <a:r>
                <a:rPr lang="en-US" altLang="zh-CN" sz="3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(Varying Headings)</a:t>
              </a:r>
              <a:endPara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42" name="文本框 1"/>
          <p:cNvSpPr txBox="1"/>
          <p:nvPr/>
        </p:nvSpPr>
        <p:spPr>
          <a:xfrm>
            <a:off x="7875905" y="2372995"/>
            <a:ext cx="8622030" cy="6370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FF00"/>
                </a:solidFill>
              </a:rPr>
              <a:t>目的：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验证</a:t>
            </a:r>
            <a:r>
              <a:rPr lang="en-US" altLang="zh-CN" sz="2400">
                <a:solidFill>
                  <a:schemeClr val="bg1"/>
                </a:solidFill>
              </a:rPr>
              <a:t>Polaris</a:t>
            </a:r>
            <a:r>
              <a:rPr lang="zh-CN" altLang="en-US" sz="2400">
                <a:solidFill>
                  <a:schemeClr val="bg1"/>
                </a:solidFill>
              </a:rPr>
              <a:t>在机器人以不同角度接近标签时的鲁棒性。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方法：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在</a:t>
            </a:r>
            <a:r>
              <a:rPr lang="en-US" altLang="zh-CN" sz="2400">
                <a:solidFill>
                  <a:schemeClr val="bg1"/>
                </a:solidFill>
              </a:rPr>
              <a:t>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, 45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, 90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, 135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, 180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五个航向下，让机器人汽车直线驶过标签，各重复</a:t>
            </a:r>
            <a:r>
              <a:rPr lang="en-US" altLang="zh-CN" sz="2400">
                <a:solidFill>
                  <a:schemeClr val="bg1"/>
                </a:solidFill>
              </a:rPr>
              <a:t>10</a:t>
            </a:r>
            <a:r>
              <a:rPr lang="zh-CN" altLang="en-US" sz="2400">
                <a:solidFill>
                  <a:schemeClr val="bg1"/>
                </a:solidFill>
              </a:rPr>
              <a:t>次。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结果：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零漏检：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所有磁体在所有航向下均被成功检测。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高定位精度：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平均定位误差在</a:t>
            </a:r>
            <a:r>
              <a:rPr lang="en-US" altLang="zh-CN" sz="2400">
                <a:solidFill>
                  <a:schemeClr val="bg1"/>
                </a:solidFill>
              </a:rPr>
              <a:t>1.93mm </a:t>
            </a:r>
            <a:r>
              <a:rPr lang="zh-CN" altLang="en-US" sz="2400">
                <a:solidFill>
                  <a:schemeClr val="bg1"/>
                </a:solidFill>
              </a:rPr>
              <a:t>到</a:t>
            </a:r>
            <a:r>
              <a:rPr lang="en-US" altLang="zh-CN" sz="2400">
                <a:solidFill>
                  <a:schemeClr val="bg1"/>
                </a:solidFill>
              </a:rPr>
              <a:t> 2.49mm </a:t>
            </a:r>
            <a:r>
              <a:rPr lang="zh-CN" altLang="en-US" sz="2400">
                <a:solidFill>
                  <a:schemeClr val="bg1"/>
                </a:solidFill>
              </a:rPr>
              <a:t>之间。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高方向精度：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平均角度误差在</a:t>
            </a:r>
            <a:r>
              <a:rPr lang="en-US" altLang="zh-CN" sz="2400">
                <a:solidFill>
                  <a:schemeClr val="bg1"/>
                </a:solidFill>
              </a:rPr>
              <a:t>1.07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到</a:t>
            </a:r>
            <a:r>
              <a:rPr lang="en-US" altLang="zh-CN" sz="2400">
                <a:solidFill>
                  <a:schemeClr val="bg1"/>
                </a:solidFill>
              </a:rPr>
              <a:t> 1.39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之间。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低误码率：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最大</a:t>
            </a:r>
            <a:r>
              <a:rPr lang="en-US" altLang="zh-CN" sz="2400">
                <a:solidFill>
                  <a:schemeClr val="bg1"/>
                </a:solidFill>
              </a:rPr>
              <a:t>BER</a:t>
            </a:r>
            <a:r>
              <a:rPr lang="zh-CN" altLang="en-US" sz="2400">
                <a:solidFill>
                  <a:schemeClr val="bg1"/>
                </a:solidFill>
              </a:rPr>
              <a:t>为</a:t>
            </a:r>
            <a:r>
              <a:rPr lang="en-US" altLang="zh-CN" sz="2400">
                <a:solidFill>
                  <a:schemeClr val="bg1"/>
                </a:solidFill>
              </a:rPr>
              <a:t>0.011</a:t>
            </a:r>
            <a:r>
              <a:rPr lang="zh-CN" altLang="en-US" sz="2400">
                <a:solidFill>
                  <a:schemeClr val="bg1"/>
                </a:solidFill>
              </a:rPr>
              <a:t>（平均每</a:t>
            </a:r>
            <a:r>
              <a:rPr lang="en-US" altLang="zh-CN" sz="2400">
                <a:solidFill>
                  <a:schemeClr val="bg1"/>
                </a:solidFill>
              </a:rPr>
              <a:t>90</a:t>
            </a:r>
            <a:r>
              <a:rPr lang="zh-CN" altLang="en-US" sz="2400">
                <a:solidFill>
                  <a:schemeClr val="bg1"/>
                </a:solidFill>
              </a:rPr>
              <a:t>位数据出错不到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位）。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结论：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chemeClr val="bg1"/>
                </a:solidFill>
              </a:rPr>
              <a:t>Polaris</a:t>
            </a:r>
            <a:r>
              <a:rPr lang="zh-CN" altLang="en-US" sz="2400">
                <a:solidFill>
                  <a:schemeClr val="bg1"/>
                </a:solidFill>
              </a:rPr>
              <a:t>的性能不受机器人航向影响，非常鲁棒。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sp>
        <p:nvSpPr>
          <p:cNvPr id="1048743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sp>
        <p:nvSpPr>
          <p:cNvPr id="1048744" name="Freeform 36"/>
          <p:cNvSpPr/>
          <p:nvPr/>
        </p:nvSpPr>
        <p:spPr>
          <a:xfrm>
            <a:off x="15925800" y="-37465"/>
            <a:ext cx="2340610" cy="3942715"/>
          </a:xfrm>
          <a:custGeom>
            <a:avLst/>
            <a:gdLst/>
            <a:ahLst/>
            <a:cxnLst/>
            <a:rect l="l" t="t" r="r" b="b"/>
            <a:pathLst>
              <a:path w="2593468" h="4114800">
                <a:moveTo>
                  <a:pt x="0" y="0"/>
                </a:moveTo>
                <a:lnTo>
                  <a:pt x="2593468" y="0"/>
                </a:lnTo>
                <a:lnTo>
                  <a:pt x="259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09719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257300"/>
            <a:ext cx="13938250" cy="3433445"/>
          </a:xfrm>
          <a:prstGeom prst="rect">
            <a:avLst/>
          </a:prstGeom>
        </p:spPr>
      </p:pic>
      <p:sp>
        <p:nvSpPr>
          <p:cNvPr id="1048745" name="文本框 2"/>
          <p:cNvSpPr txBox="1"/>
          <p:nvPr/>
        </p:nvSpPr>
        <p:spPr>
          <a:xfrm>
            <a:off x="1600200" y="4848860"/>
            <a:ext cx="15838170" cy="5060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rgbClr val="FFFF00"/>
                </a:solidFill>
              </a:rPr>
              <a:t>(a) </a:t>
            </a:r>
            <a:r>
              <a:rPr lang="zh-CN" altLang="en-US" sz="2400">
                <a:solidFill>
                  <a:srgbClr val="FFFF00"/>
                </a:solidFill>
              </a:rPr>
              <a:t>定位误差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轴：定位误差，单位是毫米。它表示估计出的磁铁位置与其真实位置之间的平均距离差。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在所有测试的航向角下，定位误差都保持在</a:t>
            </a:r>
            <a:r>
              <a:rPr lang="en-US" altLang="zh-CN" sz="2400">
                <a:solidFill>
                  <a:schemeClr val="bg1"/>
                </a:solidFill>
              </a:rPr>
              <a:t>2.5</a:t>
            </a:r>
            <a:r>
              <a:rPr lang="zh-CN" altLang="en-US" sz="2400">
                <a:solidFill>
                  <a:schemeClr val="bg1"/>
                </a:solidFill>
              </a:rPr>
              <a:t>毫米以下。这表明无论机器人从哪个方向接近标签，</a:t>
            </a:r>
            <a:r>
              <a:rPr lang="en-US" altLang="zh-CN" sz="2400">
                <a:solidFill>
                  <a:schemeClr val="bg1"/>
                </a:solidFill>
              </a:rPr>
              <a:t>Polaris</a:t>
            </a:r>
            <a:r>
              <a:rPr lang="zh-CN" altLang="en-US" sz="2400">
                <a:solidFill>
                  <a:schemeClr val="bg1"/>
                </a:solidFill>
              </a:rPr>
              <a:t>系统都能以毫米级的高精度确定磁铁的位置。误差值在不同角度下略有波动，但整体表现非常稳定和优秀。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rgbClr val="FFFF00"/>
                </a:solidFill>
              </a:rPr>
              <a:t>(b) </a:t>
            </a:r>
            <a:r>
              <a:rPr lang="zh-CN" altLang="en-US" sz="2400">
                <a:solidFill>
                  <a:srgbClr val="FFFF00"/>
                </a:solidFill>
              </a:rPr>
              <a:t>角度误差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轴：角度误差，单位是度。它表示估计出的机器人航向角与其真实航向角之间的差值。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在所有测试的航向角下，角度误差都保持在</a:t>
            </a:r>
            <a:r>
              <a:rPr lang="en-US" altLang="zh-CN" sz="2400">
                <a:solidFill>
                  <a:schemeClr val="bg1"/>
                </a:solidFill>
              </a:rPr>
              <a:t>1.5</a:t>
            </a:r>
            <a:r>
              <a:rPr lang="zh-CN" altLang="en-US" sz="2400">
                <a:solidFill>
                  <a:schemeClr val="bg1"/>
                </a:solidFill>
              </a:rPr>
              <a:t>度以下。这说明</a:t>
            </a:r>
            <a:r>
              <a:rPr lang="en-US" altLang="zh-CN" sz="2400">
                <a:solidFill>
                  <a:schemeClr val="bg1"/>
                </a:solidFill>
              </a:rPr>
              <a:t>Polaris</a:t>
            </a:r>
            <a:r>
              <a:rPr lang="zh-CN" altLang="en-US" sz="2400">
                <a:solidFill>
                  <a:schemeClr val="bg1"/>
                </a:solidFill>
              </a:rPr>
              <a:t>系统能够非常准确地判断机器人相对于标签的朝向。如此低的角度误差对于需要精确转向和导航的机器人任务至关重要。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rgbClr val="FFFF00"/>
                </a:solidFill>
              </a:rPr>
              <a:t>(c) </a:t>
            </a:r>
            <a:r>
              <a:rPr lang="zh-CN" altLang="en-US" sz="2400">
                <a:solidFill>
                  <a:srgbClr val="FFFF00"/>
                </a:solidFill>
              </a:rPr>
              <a:t>误码率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轴：误码率。它表示在解码磁标签中嵌入的信息时，发生错误的比特数占总比特数的比例。</a:t>
            </a:r>
            <a:r>
              <a:rPr lang="en-US" altLang="zh-CN" sz="2400">
                <a:solidFill>
                  <a:schemeClr val="bg1"/>
                </a:solidFill>
              </a:rPr>
              <a:t>BER</a:t>
            </a:r>
            <a:r>
              <a:rPr lang="zh-CN" altLang="en-US" sz="2400">
                <a:solidFill>
                  <a:schemeClr val="bg1"/>
                </a:solidFill>
              </a:rPr>
              <a:t>越低，说明解码越可靠。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在所有测试的航向角下，误码率都非常接近于</a:t>
            </a:r>
            <a:r>
              <a:rPr lang="en-US" altLang="zh-CN" sz="2400">
                <a:solidFill>
                  <a:schemeClr val="bg1"/>
                </a:solidFill>
              </a:rPr>
              <a:t>0</a:t>
            </a:r>
            <a:r>
              <a:rPr lang="zh-CN" altLang="en-US" sz="2400">
                <a:solidFill>
                  <a:schemeClr val="bg1"/>
                </a:solidFill>
              </a:rPr>
              <a:t>（最高值约为</a:t>
            </a:r>
            <a:r>
              <a:rPr lang="en-US" altLang="zh-CN" sz="2400">
                <a:solidFill>
                  <a:schemeClr val="bg1"/>
                </a:solidFill>
              </a:rPr>
              <a:t>0.011</a:t>
            </a:r>
            <a:r>
              <a:rPr lang="zh-CN" altLang="en-US" sz="2400">
                <a:solidFill>
                  <a:schemeClr val="bg1"/>
                </a:solidFill>
              </a:rPr>
              <a:t>）。这意味着在绝大多数情况下，系统都能完全正确地解码出标签中存储的信息（如</a:t>
            </a:r>
            <a:r>
              <a:rPr lang="en-US" altLang="zh-CN" sz="2400">
                <a:solidFill>
                  <a:schemeClr val="bg1"/>
                </a:solidFill>
              </a:rPr>
              <a:t>ID</a:t>
            </a:r>
            <a:r>
              <a:rPr lang="zh-CN" altLang="en-US" sz="2400">
                <a:solidFill>
                  <a:schemeClr val="bg1"/>
                </a:solidFill>
              </a:rPr>
              <a:t>、指令等）。极低的误码率证明了</a:t>
            </a:r>
            <a:r>
              <a:rPr lang="en-US" altLang="zh-CN" sz="2400">
                <a:solidFill>
                  <a:schemeClr val="bg1"/>
                </a:solidFill>
              </a:rPr>
              <a:t>Polaris</a:t>
            </a:r>
            <a:r>
              <a:rPr lang="zh-CN" altLang="en-US" sz="2400">
                <a:solidFill>
                  <a:schemeClr val="bg1"/>
                </a:solidFill>
              </a:rPr>
              <a:t>信息编码方案（</a:t>
            </a:r>
            <a:r>
              <a:rPr lang="en-US" altLang="zh-CN" sz="2400">
                <a:solidFill>
                  <a:schemeClr val="bg1"/>
                </a:solidFill>
              </a:rPr>
              <a:t>MOSK</a:t>
            </a:r>
            <a:r>
              <a:rPr lang="zh-CN" altLang="en-US" sz="2400">
                <a:solidFill>
                  <a:schemeClr val="bg1"/>
                </a:solidFill>
              </a:rPr>
              <a:t>）和解码流程的鲁棒性。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00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46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47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48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01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02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49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50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51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8752" name="TextBox 37"/>
            <p:cNvSpPr txBox="1"/>
            <p:nvPr/>
          </p:nvSpPr>
          <p:spPr>
            <a:xfrm>
              <a:off x="18480" y="900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不同极性方向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(Varying Polarity Orientations):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53" name="文本框 1"/>
          <p:cNvSpPr txBox="1"/>
          <p:nvPr/>
        </p:nvSpPr>
        <p:spPr>
          <a:xfrm>
            <a:off x="7875905" y="2372995"/>
            <a:ext cx="8622030" cy="6370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验证</a:t>
            </a:r>
            <a:r>
              <a:rPr lang="en-US" altLang="zh-CN" sz="2800">
                <a:solidFill>
                  <a:schemeClr val="bg1"/>
                </a:solidFill>
              </a:rPr>
              <a:t>MOSK</a:t>
            </a:r>
            <a:r>
              <a:rPr lang="zh-CN" altLang="en-US" sz="2800">
                <a:solidFill>
                  <a:schemeClr val="bg1"/>
                </a:solidFill>
              </a:rPr>
              <a:t>（磁定向偏移键控）编码方案本身不影响姿态估计精度。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将标签中磁体方向设置为</a:t>
            </a:r>
            <a:r>
              <a:rPr lang="en-US" altLang="zh-CN" sz="2800">
                <a:solidFill>
                  <a:schemeClr val="bg1"/>
                </a:solidFill>
              </a:rPr>
              <a:t>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45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90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135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180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，机器人以</a:t>
            </a:r>
            <a:r>
              <a:rPr lang="en-US" altLang="zh-CN" sz="2800">
                <a:solidFill>
                  <a:schemeClr val="bg1"/>
                </a:solidFill>
              </a:rPr>
              <a:t>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航向检测。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角度误差</a:t>
            </a:r>
            <a:r>
              <a:rPr lang="en-US" altLang="zh-CN" sz="2800">
                <a:solidFill>
                  <a:schemeClr val="bg1"/>
                </a:solidFill>
              </a:rPr>
              <a:t>(1.50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en-US" sz="2800">
                <a:solidFill>
                  <a:schemeClr val="bg1"/>
                </a:solidFill>
              </a:rPr>
              <a:t>±</a:t>
            </a:r>
            <a:r>
              <a:rPr lang="en-US" altLang="zh-CN" sz="2800">
                <a:solidFill>
                  <a:schemeClr val="bg1"/>
                </a:solidFill>
              </a:rPr>
              <a:t>0.84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)</a:t>
            </a:r>
            <a:r>
              <a:rPr lang="zh-CN" altLang="en-US" sz="2800">
                <a:solidFill>
                  <a:schemeClr val="bg1"/>
                </a:solidFill>
              </a:rPr>
              <a:t>，定位误差</a:t>
            </a:r>
            <a:r>
              <a:rPr lang="en-US" altLang="zh-CN" sz="2800">
                <a:solidFill>
                  <a:schemeClr val="bg1"/>
                </a:solidFill>
              </a:rPr>
              <a:t>(1.98mm</a:t>
            </a:r>
            <a:r>
              <a:rPr lang="en-US" altLang="en-US" sz="2800">
                <a:solidFill>
                  <a:schemeClr val="bg1"/>
                </a:solidFill>
              </a:rPr>
              <a:t>±</a:t>
            </a:r>
            <a:r>
              <a:rPr lang="en-US" altLang="zh-CN" sz="2800">
                <a:solidFill>
                  <a:schemeClr val="bg1"/>
                </a:solidFill>
              </a:rPr>
              <a:t>0.65mm)</a:t>
            </a:r>
            <a:r>
              <a:rPr lang="zh-CN" altLang="en-US" sz="2800">
                <a:solidFill>
                  <a:schemeClr val="bg1"/>
                </a:solidFill>
              </a:rPr>
              <a:t>，</a:t>
            </a:r>
            <a:r>
              <a:rPr lang="en-US" altLang="zh-CN" sz="2800">
                <a:solidFill>
                  <a:schemeClr val="bg1"/>
                </a:solidFill>
              </a:rPr>
              <a:t>BER=0.006</a:t>
            </a:r>
            <a:r>
              <a:rPr lang="zh-CN" altLang="en-US" sz="280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的定位和方向估计性能与磁体的具体朝向无关，说明</a:t>
            </a:r>
            <a:r>
              <a:rPr lang="en-US" altLang="zh-CN" sz="2800">
                <a:solidFill>
                  <a:schemeClr val="bg1"/>
                </a:solidFill>
              </a:rPr>
              <a:t>MOSK</a:t>
            </a:r>
            <a:r>
              <a:rPr lang="zh-CN" altLang="en-US" sz="2800">
                <a:solidFill>
                  <a:schemeClr val="bg1"/>
                </a:solidFill>
              </a:rPr>
              <a:t>编码与姿态估计是解耦的。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04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54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55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56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05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06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57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58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59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8760" name="TextBox 37"/>
            <p:cNvSpPr txBox="1"/>
            <p:nvPr/>
          </p:nvSpPr>
          <p:spPr>
            <a:xfrm>
              <a:off x="18480" y="114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不同标签密度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(Varying Tag Density):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61" name="文本框 1"/>
          <p:cNvSpPr txBox="1"/>
          <p:nvPr/>
        </p:nvSpPr>
        <p:spPr>
          <a:xfrm>
            <a:off x="7875905" y="2372995"/>
            <a:ext cx="8622030" cy="6370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测试在高密度（磁体数量多）标签下的性能，验证最小磁体间距设计的有效性。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使用</a:t>
            </a:r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阶标签的最大磁体数：</a:t>
            </a:r>
            <a:r>
              <a:rPr lang="en-US" altLang="zh-CN" sz="2800">
                <a:solidFill>
                  <a:schemeClr val="bg1"/>
                </a:solidFill>
              </a:rPr>
              <a:t>8</a:t>
            </a:r>
            <a:r>
              <a:rPr lang="zh-CN" altLang="en-US" sz="2800">
                <a:solidFill>
                  <a:schemeClr val="bg1"/>
                </a:solidFill>
              </a:rPr>
              <a:t>个，进行测试。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角度误差</a:t>
            </a:r>
            <a:r>
              <a:rPr lang="en-US" altLang="zh-CN" sz="2800">
                <a:solidFill>
                  <a:schemeClr val="bg1"/>
                </a:solidFill>
              </a:rPr>
              <a:t>1.28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，定位误差</a:t>
            </a:r>
            <a:r>
              <a:rPr lang="en-US" altLang="zh-CN" sz="2800">
                <a:solidFill>
                  <a:schemeClr val="bg1"/>
                </a:solidFill>
              </a:rPr>
              <a:t>2.27mm</a:t>
            </a:r>
            <a:r>
              <a:rPr lang="zh-CN" altLang="en-US" sz="2800">
                <a:solidFill>
                  <a:schemeClr val="bg1"/>
                </a:solidFill>
              </a:rPr>
              <a:t>，</a:t>
            </a:r>
            <a:r>
              <a:rPr lang="en-US" altLang="zh-CN" sz="2800">
                <a:solidFill>
                  <a:schemeClr val="bg1"/>
                </a:solidFill>
              </a:rPr>
              <a:t>BER=0.0125</a:t>
            </a:r>
            <a:r>
              <a:rPr lang="zh-CN" altLang="en-US" sz="280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即使在高密度下，性能与默认（</a:t>
            </a:r>
            <a:r>
              <a:rPr lang="en-US" altLang="zh-CN" sz="2800">
                <a:solidFill>
                  <a:schemeClr val="bg1"/>
                </a:solidFill>
              </a:rPr>
              <a:t>5</a:t>
            </a:r>
            <a:r>
              <a:rPr lang="zh-CN" altLang="en-US" sz="2800">
                <a:solidFill>
                  <a:schemeClr val="bg1"/>
                </a:solidFill>
              </a:rPr>
              <a:t>磁体）标签相当，说明耦合效应得到了有效控制，系统能处理更复杂（信息量更大）的标签。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08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62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63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64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09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10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65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66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67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8768" name="TextBox 37"/>
            <p:cNvSpPr txBox="1"/>
            <p:nvPr/>
          </p:nvSpPr>
          <p:spPr>
            <a:xfrm>
              <a:off x="18480" y="948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不同模板大小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(Varying Template Sizes):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69" name="文本框 1"/>
          <p:cNvSpPr txBox="1"/>
          <p:nvPr/>
        </p:nvSpPr>
        <p:spPr>
          <a:xfrm>
            <a:off x="7875905" y="2372995"/>
            <a:ext cx="8622030" cy="740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探索计算精度（模板分辨率）与计算时间之间的权衡。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使用角度分辨率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10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20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的模板进行检测。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精度：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分辨率越高，</a:t>
            </a:r>
            <a:r>
              <a:rPr lang="en-US" altLang="zh-CN" sz="2800">
                <a:solidFill>
                  <a:schemeClr val="bg1"/>
                </a:solidFill>
              </a:rPr>
              <a:t>BER</a:t>
            </a:r>
            <a:r>
              <a:rPr lang="zh-CN" altLang="en-US" sz="2800">
                <a:solidFill>
                  <a:schemeClr val="bg1"/>
                </a:solidFill>
              </a:rPr>
              <a:t>越低（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时</a:t>
            </a:r>
            <a:r>
              <a:rPr lang="en-US" altLang="zh-CN" sz="2800">
                <a:solidFill>
                  <a:schemeClr val="bg1"/>
                </a:solidFill>
              </a:rPr>
              <a:t>BER=0</a:t>
            </a:r>
            <a:r>
              <a:rPr lang="zh-CN" altLang="en-US" sz="2800">
                <a:solidFill>
                  <a:schemeClr val="bg1"/>
                </a:solidFill>
              </a:rPr>
              <a:t>），定位和角度误差也略有改善，但即使在</a:t>
            </a:r>
            <a:r>
              <a:rPr lang="en-US" altLang="zh-CN" sz="2800">
                <a:solidFill>
                  <a:schemeClr val="bg1"/>
                </a:solidFill>
              </a:rPr>
              <a:t>20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分辨率下，误差仍在可接受范围（</a:t>
            </a:r>
            <a:r>
              <a:rPr lang="en-US" altLang="zh-CN" sz="2800">
                <a:solidFill>
                  <a:schemeClr val="bg1"/>
                </a:solidFill>
              </a:rPr>
              <a:t>&lt;3mm, &lt;2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）。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时间：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分辨率越高，计算时间越长（</a:t>
            </a: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: 350.2ms, 10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: 29.4ms, 20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: 16.7ms</a:t>
            </a:r>
            <a:r>
              <a:rPr lang="zh-CN" altLang="en-US" sz="2800">
                <a:solidFill>
                  <a:schemeClr val="bg1"/>
                </a:solidFill>
              </a:rPr>
              <a:t>）。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允许根据应用需求在精度和速度之间进行灵活配置。对于许多应用，</a:t>
            </a:r>
            <a:r>
              <a:rPr lang="en-US" altLang="zh-CN" sz="2800">
                <a:solidFill>
                  <a:schemeClr val="bg1"/>
                </a:solidFill>
              </a:rPr>
              <a:t>10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分辨率（</a:t>
            </a:r>
            <a:r>
              <a:rPr lang="en-US" altLang="zh-CN" sz="2800">
                <a:solidFill>
                  <a:schemeClr val="bg1"/>
                </a:solidFill>
              </a:rPr>
              <a:t>~30ms</a:t>
            </a:r>
            <a:r>
              <a:rPr lang="zh-CN" altLang="en-US" sz="2800">
                <a:solidFill>
                  <a:schemeClr val="bg1"/>
                </a:solidFill>
              </a:rPr>
              <a:t>延迟）已足够。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sp>
        <p:nvSpPr>
          <p:cNvPr id="1048770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sp>
        <p:nvSpPr>
          <p:cNvPr id="1048771" name="Freeform 36"/>
          <p:cNvSpPr/>
          <p:nvPr/>
        </p:nvSpPr>
        <p:spPr>
          <a:xfrm>
            <a:off x="15925800" y="-37465"/>
            <a:ext cx="2340610" cy="3942715"/>
          </a:xfrm>
          <a:custGeom>
            <a:avLst/>
            <a:gdLst/>
            <a:ahLst/>
            <a:cxnLst/>
            <a:rect l="l" t="t" r="r" b="b"/>
            <a:pathLst>
              <a:path w="2593468" h="4114800">
                <a:moveTo>
                  <a:pt x="0" y="0"/>
                </a:moveTo>
                <a:lnTo>
                  <a:pt x="2593468" y="0"/>
                </a:lnTo>
                <a:lnTo>
                  <a:pt x="259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20972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72135"/>
            <a:ext cx="9485630" cy="3784600"/>
          </a:xfrm>
          <a:prstGeom prst="rect">
            <a:avLst/>
          </a:prstGeom>
        </p:spPr>
      </p:pic>
      <p:sp>
        <p:nvSpPr>
          <p:cNvPr id="1048772" name="文本框 2"/>
          <p:cNvSpPr txBox="1"/>
          <p:nvPr/>
        </p:nvSpPr>
        <p:spPr>
          <a:xfrm>
            <a:off x="193675" y="4445000"/>
            <a:ext cx="17701895" cy="5718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rgbClr val="FFFF00"/>
                </a:solidFill>
              </a:rPr>
              <a:t>(a) </a:t>
            </a:r>
            <a:r>
              <a:rPr lang="zh-CN" altLang="en-US" sz="2400">
                <a:solidFill>
                  <a:srgbClr val="FFFF00"/>
                </a:solidFill>
              </a:rPr>
              <a:t>定位误差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轴：定位误差，单位是毫米</a:t>
            </a:r>
            <a:r>
              <a:rPr lang="en-US" altLang="zh-CN" sz="2400">
                <a:solidFill>
                  <a:schemeClr val="bg1"/>
                </a:solidFill>
              </a:rPr>
              <a:t> (mm)</a:t>
            </a:r>
            <a:r>
              <a:rPr lang="zh-CN" altLang="en-US" sz="2400">
                <a:solidFill>
                  <a:schemeClr val="bg1"/>
                </a:solidFill>
              </a:rPr>
              <a:t>。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模板越精细（分辨率从</a:t>
            </a:r>
            <a:r>
              <a:rPr lang="en-US" altLang="zh-CN" sz="2400">
                <a:solidFill>
                  <a:schemeClr val="bg1"/>
                </a:solidFill>
              </a:rPr>
              <a:t>20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提高到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），定位精度越高。即使使用最粗糙的</a:t>
            </a:r>
            <a:r>
              <a:rPr lang="en-US" altLang="zh-CN" sz="2400">
                <a:solidFill>
                  <a:schemeClr val="bg1"/>
                </a:solidFill>
              </a:rPr>
              <a:t>20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模板，定位误差也低于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>
                <a:solidFill>
                  <a:schemeClr val="bg1"/>
                </a:solidFill>
              </a:rPr>
              <a:t>毫米，说明基本定位功能很鲁棒。当使用极其精细的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模板时，定位误差低于</a:t>
            </a:r>
            <a:r>
              <a:rPr lang="en-US" altLang="zh-CN" sz="2400">
                <a:solidFill>
                  <a:schemeClr val="bg1"/>
                </a:solidFill>
              </a:rPr>
              <a:t>2</a:t>
            </a:r>
            <a:r>
              <a:rPr lang="zh-CN" altLang="en-US" sz="2400">
                <a:solidFill>
                  <a:schemeClr val="bg1"/>
                </a:solidFill>
              </a:rPr>
              <a:t>毫米，达到了最优的精度水平。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结论：更高的角度分辨率有助于更精确地确定磁体方向，从而间接提升了位置计算的准确性。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rgbClr val="FFFF00"/>
                </a:solidFill>
              </a:rPr>
              <a:t>(b) </a:t>
            </a:r>
            <a:r>
              <a:rPr lang="zh-CN" altLang="en-US" sz="2400">
                <a:solidFill>
                  <a:srgbClr val="FFFF00"/>
                </a:solidFill>
              </a:rPr>
              <a:t>航向误差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轴：航向误差，单位是度</a:t>
            </a:r>
            <a:r>
              <a:rPr lang="en-US" altLang="zh-CN" sz="2400">
                <a:solidFill>
                  <a:schemeClr val="bg1"/>
                </a:solidFill>
              </a:rPr>
              <a:t> (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en-US" altLang="zh-CN" sz="2400">
                <a:solidFill>
                  <a:schemeClr val="bg1"/>
                </a:solidFill>
              </a:rPr>
              <a:t>)</a:t>
            </a:r>
            <a:r>
              <a:rPr lang="zh-CN" altLang="en-US" sz="2400">
                <a:solidFill>
                  <a:schemeClr val="bg1"/>
                </a:solidFill>
              </a:rPr>
              <a:t>。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与定位误差类似，模板越精细，航向估计越准。在</a:t>
            </a:r>
            <a:r>
              <a:rPr lang="en-US" altLang="zh-CN" sz="2400">
                <a:solidFill>
                  <a:schemeClr val="bg1"/>
                </a:solidFill>
              </a:rPr>
              <a:t>20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分辨率下，误差接近</a:t>
            </a:r>
            <a:r>
              <a:rPr lang="en-US" altLang="zh-CN" sz="24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，而在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分辨率下，误差显著降低。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结论：精确的方向模板对于准确判断机器人的朝向至关重要。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rgbClr val="FFFF00"/>
                </a:solidFill>
              </a:rPr>
              <a:t>(c) </a:t>
            </a:r>
            <a:r>
              <a:rPr lang="zh-CN" altLang="en-US" sz="2400">
                <a:solidFill>
                  <a:srgbClr val="FFFF00"/>
                </a:solidFill>
              </a:rPr>
              <a:t>误码率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Y</a:t>
            </a:r>
            <a:r>
              <a:rPr lang="zh-CN" altLang="en-US" sz="2400">
                <a:solidFill>
                  <a:schemeClr val="bg1"/>
                </a:solidFill>
              </a:rPr>
              <a:t>轴：误码率。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这是受模板大小影响最显著的指标。</a:t>
            </a:r>
            <a:r>
              <a:rPr lang="en-US" altLang="zh-CN" sz="2400">
                <a:solidFill>
                  <a:schemeClr val="bg1"/>
                </a:solidFill>
              </a:rPr>
              <a:t>20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分辨率：</a:t>
            </a:r>
            <a:r>
              <a:rPr lang="en-US" altLang="zh-CN" sz="2400">
                <a:solidFill>
                  <a:schemeClr val="bg1"/>
                </a:solidFill>
              </a:rPr>
              <a:t>BER</a:t>
            </a:r>
            <a:r>
              <a:rPr lang="zh-CN" altLang="en-US" sz="2400">
                <a:solidFill>
                  <a:schemeClr val="bg1"/>
                </a:solidFill>
              </a:rPr>
              <a:t>最高（但仍低于</a:t>
            </a:r>
            <a:r>
              <a:rPr lang="en-US" altLang="zh-CN" sz="2400">
                <a:solidFill>
                  <a:schemeClr val="bg1"/>
                </a:solidFill>
              </a:rPr>
              <a:t>0.03</a:t>
            </a:r>
            <a:r>
              <a:rPr lang="zh-CN" altLang="en-US" sz="2400">
                <a:solidFill>
                  <a:schemeClr val="bg1"/>
                </a:solidFill>
              </a:rPr>
              <a:t>），意味着在解码信息时，偶尔会发生错误。</a:t>
            </a:r>
            <a:r>
              <a:rPr lang="en-US" altLang="zh-CN" sz="2400">
                <a:solidFill>
                  <a:schemeClr val="bg1"/>
                </a:solidFill>
              </a:rPr>
              <a:t>10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分辨率：</a:t>
            </a:r>
            <a:r>
              <a:rPr lang="en-US" altLang="zh-CN" sz="2400">
                <a:solidFill>
                  <a:schemeClr val="bg1"/>
                </a:solidFill>
              </a:rPr>
              <a:t>BER</a:t>
            </a:r>
            <a:r>
              <a:rPr lang="zh-CN" altLang="en-US" sz="2400">
                <a:solidFill>
                  <a:schemeClr val="bg1"/>
                </a:solidFill>
              </a:rPr>
              <a:t>显著下降，可靠性大大提高。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en-US" altLang="en-US" sz="2400">
                <a:solidFill>
                  <a:schemeClr val="bg1"/>
                </a:solidFill>
              </a:rPr>
              <a:t>°</a:t>
            </a:r>
            <a:r>
              <a:rPr lang="zh-CN" altLang="en-US" sz="2400">
                <a:solidFill>
                  <a:schemeClr val="bg1"/>
                </a:solidFill>
              </a:rPr>
              <a:t>分辨率：</a:t>
            </a:r>
            <a:r>
              <a:rPr lang="en-US" altLang="zh-CN" sz="2400">
                <a:solidFill>
                  <a:schemeClr val="bg1"/>
                </a:solidFill>
              </a:rPr>
              <a:t>BER</a:t>
            </a:r>
            <a:r>
              <a:rPr lang="zh-CN" altLang="en-US" sz="2400">
                <a:solidFill>
                  <a:schemeClr val="bg1"/>
                </a:solidFill>
              </a:rPr>
              <a:t>为</a:t>
            </a:r>
            <a:r>
              <a:rPr lang="en-US" altLang="zh-CN" sz="2400">
                <a:solidFill>
                  <a:schemeClr val="bg1"/>
                </a:solidFill>
              </a:rPr>
              <a:t>0</a:t>
            </a:r>
            <a:r>
              <a:rPr lang="zh-CN" altLang="en-US" sz="2400">
                <a:solidFill>
                  <a:schemeClr val="bg1"/>
                </a:solidFill>
              </a:rPr>
              <a:t>，实现了完美无错的信息解码。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结论：要可靠地解码</a:t>
            </a:r>
            <a:r>
              <a:rPr lang="en-US" altLang="zh-CN" sz="2400">
                <a:solidFill>
                  <a:schemeClr val="bg1"/>
                </a:solidFill>
              </a:rPr>
              <a:t>MOSK</a:t>
            </a:r>
            <a:r>
              <a:rPr lang="zh-CN" altLang="en-US" sz="2400">
                <a:solidFill>
                  <a:schemeClr val="bg1"/>
                </a:solidFill>
              </a:rPr>
              <a:t>编码的细粒度方向信息，一个高分辨率的模板是几乎必需的。粗糙的模板无法有效区分相似的方向，导致解码时混淆出错。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13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73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74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75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14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15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76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77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78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  <p:sp>
          <p:nvSpPr>
            <p:cNvPr id="1048779" name="TextBox 37"/>
            <p:cNvSpPr txBox="1"/>
            <p:nvPr/>
          </p:nvSpPr>
          <p:spPr>
            <a:xfrm>
              <a:off x="18480" y="948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真实世界干扰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(Real-world Interference):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80" name="文本框 1"/>
          <p:cNvSpPr txBox="1"/>
          <p:nvPr/>
        </p:nvSpPr>
        <p:spPr>
          <a:xfrm>
            <a:off x="7875905" y="2372995"/>
            <a:ext cx="8622030" cy="7408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验证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在存在各种噪声的现实环境中的鲁棒性。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模拟家居（电器、金属家具）、工厂（铁屑、氧化铁）、恶劣环境（泥土、泥水）等七种干扰源，进行测试。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平均</a:t>
            </a:r>
            <a:r>
              <a:rPr lang="en-US" altLang="zh-CN" sz="2800">
                <a:solidFill>
                  <a:schemeClr val="bg1"/>
                </a:solidFill>
              </a:rPr>
              <a:t>BER</a:t>
            </a:r>
            <a:r>
              <a:rPr lang="zh-CN" altLang="en-US" sz="2800">
                <a:solidFill>
                  <a:schemeClr val="bg1"/>
                </a:solidFill>
              </a:rPr>
              <a:t>为</a:t>
            </a:r>
            <a:r>
              <a:rPr lang="en-US" altLang="zh-CN" sz="2800">
                <a:solidFill>
                  <a:schemeClr val="bg1"/>
                </a:solidFill>
              </a:rPr>
              <a:t>0.013</a:t>
            </a:r>
            <a:r>
              <a:rPr lang="zh-CN" altLang="en-US" sz="2800">
                <a:solidFill>
                  <a:schemeClr val="bg1"/>
                </a:solidFill>
              </a:rPr>
              <a:t>，角度和定位误差与无干扰情况相比没有显著恶化。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对常见的真实世界磁和非磁干扰具有很强的抵抗力，实用性强。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sp>
        <p:nvSpPr>
          <p:cNvPr id="1048781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sp>
        <p:nvSpPr>
          <p:cNvPr id="1048782" name="Freeform 36"/>
          <p:cNvSpPr/>
          <p:nvPr/>
        </p:nvSpPr>
        <p:spPr>
          <a:xfrm>
            <a:off x="15925800" y="-37465"/>
            <a:ext cx="2340610" cy="3942715"/>
          </a:xfrm>
          <a:custGeom>
            <a:avLst/>
            <a:gdLst/>
            <a:ahLst/>
            <a:cxnLst/>
            <a:rect l="l" t="t" r="r" b="b"/>
            <a:pathLst>
              <a:path w="2593468" h="4114800">
                <a:moveTo>
                  <a:pt x="0" y="0"/>
                </a:moveTo>
                <a:lnTo>
                  <a:pt x="2593468" y="0"/>
                </a:lnTo>
                <a:lnTo>
                  <a:pt x="259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209720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19735"/>
            <a:ext cx="9868535" cy="4114165"/>
          </a:xfrm>
          <a:prstGeom prst="rect">
            <a:avLst/>
          </a:prstGeom>
        </p:spPr>
      </p:pic>
      <p:sp>
        <p:nvSpPr>
          <p:cNvPr id="1048783" name="文本框 2"/>
          <p:cNvSpPr txBox="1"/>
          <p:nvPr/>
        </p:nvSpPr>
        <p:spPr>
          <a:xfrm>
            <a:off x="221615" y="4610100"/>
            <a:ext cx="17929225" cy="51206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该图通过表格形式，列出了在七种不同的现实干扰源下，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系统的性能数据：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干扰源：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智能手机</a:t>
            </a:r>
            <a:r>
              <a:rPr lang="en-US" altLang="zh-CN" sz="2800">
                <a:solidFill>
                  <a:schemeClr val="bg1"/>
                </a:solidFill>
              </a:rPr>
              <a:t> (Smartphone)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金属椅</a:t>
            </a:r>
            <a:r>
              <a:rPr lang="en-US" altLang="zh-CN" sz="2800">
                <a:solidFill>
                  <a:schemeClr val="bg1"/>
                </a:solidFill>
              </a:rPr>
              <a:t> (Metal chair)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金属伞架</a:t>
            </a:r>
            <a:r>
              <a:rPr lang="en-US" altLang="zh-CN" sz="2800">
                <a:solidFill>
                  <a:schemeClr val="bg1"/>
                </a:solidFill>
              </a:rPr>
              <a:t> (Metal umbrella stand)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铁屑</a:t>
            </a:r>
            <a:r>
              <a:rPr lang="en-US" altLang="zh-CN" sz="2800">
                <a:solidFill>
                  <a:schemeClr val="bg1"/>
                </a:solidFill>
              </a:rPr>
              <a:t> (Iron filings)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氧化铁</a:t>
            </a:r>
            <a:r>
              <a:rPr lang="en-US" altLang="zh-CN" sz="2800">
                <a:solidFill>
                  <a:schemeClr val="bg1"/>
                </a:solidFill>
              </a:rPr>
              <a:t> (Iron oxide, Fe</a:t>
            </a:r>
            <a:r>
              <a:rPr lang="en-US" altLang="en-US" sz="2800">
                <a:solidFill>
                  <a:schemeClr val="bg1"/>
                </a:solidFill>
              </a:rPr>
              <a:t>₂</a:t>
            </a:r>
            <a:r>
              <a:rPr lang="en-US" altLang="zh-CN" sz="2800">
                <a:solidFill>
                  <a:schemeClr val="bg1"/>
                </a:solidFill>
              </a:rPr>
              <a:t>O</a:t>
            </a:r>
            <a:r>
              <a:rPr lang="en-US" altLang="en-US" sz="2800">
                <a:solidFill>
                  <a:schemeClr val="bg1"/>
                </a:solidFill>
              </a:rPr>
              <a:t>₃</a:t>
            </a:r>
            <a:r>
              <a:rPr lang="en-US" altLang="zh-CN" sz="2800">
                <a:solidFill>
                  <a:schemeClr val="bg1"/>
                </a:solidFill>
              </a:rPr>
              <a:t>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灰尘</a:t>
            </a:r>
            <a:r>
              <a:rPr lang="en-US" altLang="zh-CN" sz="2800">
                <a:solidFill>
                  <a:schemeClr val="bg1"/>
                </a:solidFill>
              </a:rPr>
              <a:t> (Dirt)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泥水</a:t>
            </a:r>
            <a:r>
              <a:rPr lang="en-US" altLang="zh-CN" sz="2800">
                <a:solidFill>
                  <a:schemeClr val="bg1"/>
                </a:solidFill>
              </a:rPr>
              <a:t> (Muddy water)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评估指标：</a:t>
            </a:r>
            <a:endParaRPr lang="zh-CN" altLang="en-US" sz="2800"/>
          </a:p>
          <a:p>
            <a:r>
              <a:rPr lang="zh-CN" altLang="en-US" sz="2800">
                <a:solidFill>
                  <a:schemeClr val="bg1"/>
                </a:solidFill>
              </a:rPr>
              <a:t>角度误差：单位是度</a:t>
            </a:r>
            <a:r>
              <a:rPr lang="en-US" altLang="zh-CN" sz="2800">
                <a:solidFill>
                  <a:schemeClr val="bg1"/>
                </a:solidFill>
              </a:rPr>
              <a:t> (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)</a:t>
            </a:r>
            <a:r>
              <a:rPr lang="zh-CN" altLang="en-US" sz="2800">
                <a:solidFill>
                  <a:schemeClr val="bg1"/>
                </a:solidFill>
              </a:rPr>
              <a:t>，提供了平均值和标准差</a:t>
            </a:r>
            <a:r>
              <a:rPr lang="en-US" altLang="zh-CN" sz="2800">
                <a:solidFill>
                  <a:schemeClr val="bg1"/>
                </a:solidFill>
              </a:rPr>
              <a:t> (Mean, STD)</a:t>
            </a:r>
            <a:r>
              <a:rPr lang="zh-CN" altLang="en-US" sz="280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定位误差：单位是毫米</a:t>
            </a:r>
            <a:r>
              <a:rPr lang="en-US" altLang="zh-CN" sz="2800">
                <a:solidFill>
                  <a:schemeClr val="bg1"/>
                </a:solidFill>
              </a:rPr>
              <a:t> (mm)</a:t>
            </a:r>
            <a:r>
              <a:rPr lang="zh-CN" altLang="en-US" sz="2800">
                <a:solidFill>
                  <a:schemeClr val="bg1"/>
                </a:solidFill>
              </a:rPr>
              <a:t>，同样提供了平均值和标准差。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18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84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85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48786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19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20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87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788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789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  <p:sp>
          <p:nvSpPr>
            <p:cNvPr id="1048790" name="TextBox 37"/>
            <p:cNvSpPr txBox="1"/>
            <p:nvPr/>
          </p:nvSpPr>
          <p:spPr>
            <a:xfrm>
              <a:off x="18480" y="90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端到端方向校准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(End-to-end Orientation Calibration):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  <a:p>
              <a:pPr algn="ctr" fontAlgn="ctr">
                <a:lnSpc>
                  <a:spcPct val="120000"/>
                </a:lnSpc>
              </a:pP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  <a:p>
              <a:pPr algn="ctr" fontAlgn="ctr">
                <a:lnSpc>
                  <a:spcPct val="120000"/>
                </a:lnSpc>
              </a:pP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791" name="文本框 1"/>
          <p:cNvSpPr txBox="1"/>
          <p:nvPr/>
        </p:nvSpPr>
        <p:spPr>
          <a:xfrm>
            <a:off x="7875905" y="2372995"/>
            <a:ext cx="8622030" cy="7791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展示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在完整的机器人控制回路中的实际应用价值。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放置两个</a:t>
            </a:r>
            <a:r>
              <a:rPr lang="en-US" altLang="zh-CN" sz="2800">
                <a:solidFill>
                  <a:schemeClr val="bg1"/>
                </a:solidFill>
              </a:rPr>
              <a:t>ID</a:t>
            </a:r>
            <a:r>
              <a:rPr lang="zh-CN" altLang="en-US" sz="2800">
                <a:solidFill>
                  <a:schemeClr val="bg1"/>
                </a:solidFill>
              </a:rPr>
              <a:t>连续的标签（</a:t>
            </a:r>
            <a:r>
              <a:rPr lang="en-US" altLang="zh-CN" sz="2800">
                <a:solidFill>
                  <a:schemeClr val="bg1"/>
                </a:solidFill>
              </a:rPr>
              <a:t>"Start", "Stop"</a:t>
            </a:r>
            <a:r>
              <a:rPr lang="zh-CN" altLang="en-US" sz="2800">
                <a:solidFill>
                  <a:schemeClr val="bg1"/>
                </a:solidFill>
              </a:rPr>
              <a:t>），让机器人从不同初始偏移角度（</a:t>
            </a:r>
            <a:r>
              <a:rPr lang="en-US" altLang="zh-CN" sz="2800">
                <a:solidFill>
                  <a:schemeClr val="bg1"/>
                </a:solidFill>
              </a:rPr>
              <a:t>30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45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en-US" altLang="zh-CN" sz="2800">
                <a:solidFill>
                  <a:schemeClr val="bg1"/>
                </a:solidFill>
              </a:rPr>
              <a:t>, 60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）出发，在检测到第一个标签后，利用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提供的姿态信息进行实时路径校准，直行到第二个标签。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无干扰：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在所有测试中都能成功校准并沿直线行驶。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有干扰（铁屑覆盖标签）：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即使在铁屑干扰下，依然能成功完成任务。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不仅能提供静态的位姿信息，还能有效用于机器人的闭环动态控制，并且在视觉系统可能失效的（遮挡</a:t>
            </a:r>
            <a:r>
              <a:rPr lang="en-US" altLang="zh-CN" sz="2800">
                <a:solidFill>
                  <a:schemeClr val="bg1"/>
                </a:solidFill>
              </a:rPr>
              <a:t>/</a:t>
            </a:r>
            <a:r>
              <a:rPr lang="zh-CN" altLang="en-US" sz="2800">
                <a:solidFill>
                  <a:schemeClr val="bg1"/>
                </a:solidFill>
              </a:rPr>
              <a:t>污染）场景下表现出卓越的可靠性。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sp>
        <p:nvSpPr>
          <p:cNvPr id="1048792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sp>
        <p:nvSpPr>
          <p:cNvPr id="1048793" name="Freeform 36"/>
          <p:cNvSpPr/>
          <p:nvPr/>
        </p:nvSpPr>
        <p:spPr>
          <a:xfrm>
            <a:off x="15925800" y="-37465"/>
            <a:ext cx="2340610" cy="3942715"/>
          </a:xfrm>
          <a:custGeom>
            <a:avLst/>
            <a:gdLst/>
            <a:ahLst/>
            <a:cxnLst/>
            <a:rect l="l" t="t" r="r" b="b"/>
            <a:pathLst>
              <a:path w="2593468" h="4114800">
                <a:moveTo>
                  <a:pt x="0" y="0"/>
                </a:moveTo>
                <a:lnTo>
                  <a:pt x="2593468" y="0"/>
                </a:lnTo>
                <a:lnTo>
                  <a:pt x="259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209720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1135"/>
            <a:ext cx="7101205" cy="4364355"/>
          </a:xfrm>
          <a:prstGeom prst="rect">
            <a:avLst/>
          </a:prstGeom>
        </p:spPr>
      </p:pic>
      <p:pic>
        <p:nvPicPr>
          <p:cNvPr id="209720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14935"/>
            <a:ext cx="6309360" cy="4511040"/>
          </a:xfrm>
          <a:prstGeom prst="rect">
            <a:avLst/>
          </a:prstGeom>
        </p:spPr>
      </p:pic>
      <p:sp>
        <p:nvSpPr>
          <p:cNvPr id="1048794" name="文本框 3"/>
          <p:cNvSpPr txBox="1"/>
          <p:nvPr/>
        </p:nvSpPr>
        <p:spPr>
          <a:xfrm>
            <a:off x="685800" y="4991735"/>
            <a:ext cx="817626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FF00"/>
                </a:solidFill>
              </a:rPr>
              <a:t>A. </a:t>
            </a:r>
            <a:r>
              <a:rPr lang="zh-CN" altLang="en-US" sz="2800">
                <a:solidFill>
                  <a:srgbClr val="FFFF00"/>
                </a:solidFill>
              </a:rPr>
              <a:t>实验设置：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两个</a:t>
            </a:r>
            <a:r>
              <a:rPr lang="en-US" altLang="zh-CN" sz="2800">
                <a:solidFill>
                  <a:schemeClr val="bg1"/>
                </a:solidFill>
              </a:rPr>
              <a:t> Polaris </a:t>
            </a:r>
            <a:r>
              <a:rPr lang="zh-CN" altLang="en-US" sz="2800">
                <a:solidFill>
                  <a:schemeClr val="bg1"/>
                </a:solidFill>
              </a:rPr>
              <a:t>标签被放置在地面上，相距</a:t>
            </a:r>
            <a:r>
              <a:rPr lang="en-US" altLang="zh-CN" sz="2800">
                <a:solidFill>
                  <a:schemeClr val="bg1"/>
                </a:solidFill>
              </a:rPr>
              <a:t> 1</a:t>
            </a:r>
            <a:r>
              <a:rPr lang="zh-CN" altLang="en-US" sz="2800">
                <a:solidFill>
                  <a:schemeClr val="bg1"/>
                </a:solidFill>
              </a:rPr>
              <a:t>米。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标签</a:t>
            </a:r>
            <a:r>
              <a:rPr lang="en-US" altLang="zh-CN" sz="2800">
                <a:solidFill>
                  <a:schemeClr val="bg1"/>
                </a:solidFill>
              </a:rPr>
              <a:t> 1 </a:t>
            </a:r>
            <a:r>
              <a:rPr lang="zh-CN" altLang="en-US" sz="2800">
                <a:solidFill>
                  <a:schemeClr val="bg1"/>
                </a:solidFill>
              </a:rPr>
              <a:t>编码了信息</a:t>
            </a:r>
            <a:r>
              <a:rPr lang="en-US" altLang="zh-CN" sz="2800">
                <a:solidFill>
                  <a:schemeClr val="bg1"/>
                </a:solidFill>
              </a:rPr>
              <a:t> "Start"</a:t>
            </a:r>
            <a:r>
              <a:rPr lang="zh-CN" altLang="en-US" sz="2800">
                <a:solidFill>
                  <a:schemeClr val="bg1"/>
                </a:solidFill>
              </a:rPr>
              <a:t>（开始）。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标签</a:t>
            </a:r>
            <a:r>
              <a:rPr lang="en-US" altLang="zh-CN" sz="2800">
                <a:solidFill>
                  <a:schemeClr val="bg1"/>
                </a:solidFill>
              </a:rPr>
              <a:t> 2 </a:t>
            </a:r>
            <a:r>
              <a:rPr lang="zh-CN" altLang="en-US" sz="2800">
                <a:solidFill>
                  <a:schemeClr val="bg1"/>
                </a:solidFill>
              </a:rPr>
              <a:t>编码了信息</a:t>
            </a:r>
            <a:r>
              <a:rPr lang="en-US" altLang="zh-CN" sz="2800">
                <a:solidFill>
                  <a:schemeClr val="bg1"/>
                </a:solidFill>
              </a:rPr>
              <a:t> "Stop"</a:t>
            </a:r>
            <a:r>
              <a:rPr lang="zh-CN" altLang="en-US" sz="2800">
                <a:solidFill>
                  <a:schemeClr val="bg1"/>
                </a:solidFill>
              </a:rPr>
              <a:t>（停止）。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机器人汽车的前端安装了</a:t>
            </a:r>
            <a:r>
              <a:rPr lang="en-US" altLang="zh-CN" sz="2800">
                <a:solidFill>
                  <a:schemeClr val="bg1"/>
                </a:solidFill>
              </a:rPr>
              <a:t> Polaris </a:t>
            </a:r>
            <a:r>
              <a:rPr lang="zh-CN" altLang="en-US" sz="2800">
                <a:solidFill>
                  <a:schemeClr val="bg1"/>
                </a:solidFill>
              </a:rPr>
              <a:t>传感器阵列。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/>
          </a:p>
          <a:p>
            <a:r>
              <a:rPr lang="en-US" altLang="zh-CN" sz="2800">
                <a:solidFill>
                  <a:srgbClr val="FFFF00"/>
                </a:solidFill>
              </a:rPr>
              <a:t>B. </a:t>
            </a:r>
            <a:r>
              <a:rPr lang="zh-CN" altLang="en-US" sz="2800">
                <a:solidFill>
                  <a:srgbClr val="FFFF00"/>
                </a:solidFill>
              </a:rPr>
              <a:t>受干扰下的校准轨迹：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这张照片显示了一个关键场景：两个标签被铁屑覆盖，模拟了工厂等环境中常见的严重磁干扰。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图中机器人成功读取了被铁屑覆盖的标签，并据此校准了其运动轨迹，最终沿着一条修正后的直线路径行驶。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048795" name="文本框 4"/>
          <p:cNvSpPr txBox="1"/>
          <p:nvPr/>
        </p:nvSpPr>
        <p:spPr>
          <a:xfrm>
            <a:off x="9525000" y="4655185"/>
            <a:ext cx="8282940" cy="527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00">
                <a:solidFill>
                  <a:srgbClr val="FFFF00"/>
                </a:solidFill>
              </a:rPr>
              <a:t>子图</a:t>
            </a:r>
            <a:r>
              <a:rPr lang="en-US" altLang="zh-CN" sz="2100">
                <a:solidFill>
                  <a:srgbClr val="FFFF00"/>
                </a:solidFill>
              </a:rPr>
              <a:t> (a): </a:t>
            </a:r>
            <a:r>
              <a:rPr lang="zh-CN" altLang="en-US" sz="2100">
                <a:solidFill>
                  <a:srgbClr val="FFFF00"/>
                </a:solidFill>
              </a:rPr>
              <a:t>无干扰情况</a:t>
            </a:r>
            <a:endParaRPr lang="zh-CN" altLang="en-US" sz="2100">
              <a:solidFill>
                <a:srgbClr val="FFFF00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观察：所有轨迹线（不同颜色和线型）在检测到第一个标签（</a:t>
            </a:r>
            <a:r>
              <a:rPr lang="en-US" altLang="zh-CN" sz="2100">
                <a:solidFill>
                  <a:schemeClr val="bg1"/>
                </a:solidFill>
              </a:rPr>
              <a:t>"Start"</a:t>
            </a:r>
            <a:r>
              <a:rPr lang="zh-CN" altLang="en-US" sz="2100">
                <a:solidFill>
                  <a:schemeClr val="bg1"/>
                </a:solidFill>
              </a:rPr>
              <a:t>）后，都迅速地收敛并稳定到一条笔直的水平路径上，直至第二个标签（</a:t>
            </a:r>
            <a:r>
              <a:rPr lang="en-US" altLang="zh-CN" sz="2100">
                <a:solidFill>
                  <a:schemeClr val="bg1"/>
                </a:solidFill>
              </a:rPr>
              <a:t>"Stop"</a:t>
            </a:r>
            <a:r>
              <a:rPr lang="zh-CN" altLang="en-US" sz="2100">
                <a:solidFill>
                  <a:schemeClr val="bg1"/>
                </a:solidFill>
              </a:rPr>
              <a:t>）。</a:t>
            </a:r>
            <a:endParaRPr lang="zh-CN" altLang="en-US" sz="21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这证明了</a:t>
            </a:r>
            <a:r>
              <a:rPr lang="en-US" altLang="zh-CN" sz="2100">
                <a:solidFill>
                  <a:schemeClr val="bg1"/>
                </a:solidFill>
              </a:rPr>
              <a:t> Polaris </a:t>
            </a:r>
            <a:r>
              <a:rPr lang="zh-CN" altLang="en-US" sz="2100">
                <a:solidFill>
                  <a:schemeClr val="bg1"/>
                </a:solidFill>
              </a:rPr>
              <a:t>系统在理想环境下能</a:t>
            </a:r>
            <a:r>
              <a:rPr lang="en-US" altLang="zh-CN" sz="2100">
                <a:solidFill>
                  <a:schemeClr val="bg1"/>
                </a:solidFill>
              </a:rPr>
              <a:t>100%</a:t>
            </a:r>
            <a:r>
              <a:rPr lang="zh-CN" altLang="en-US" sz="2100">
                <a:solidFill>
                  <a:schemeClr val="bg1"/>
                </a:solidFill>
              </a:rPr>
              <a:t>可靠地工作。机器人能够准确读取</a:t>
            </a:r>
            <a:r>
              <a:rPr lang="en-US" altLang="zh-CN" sz="2100">
                <a:solidFill>
                  <a:schemeClr val="bg1"/>
                </a:solidFill>
              </a:rPr>
              <a:t>"Start"</a:t>
            </a:r>
            <a:r>
              <a:rPr lang="zh-CN" altLang="en-US" sz="2100">
                <a:solidFill>
                  <a:schemeClr val="bg1"/>
                </a:solidFill>
              </a:rPr>
              <a:t>标签，精确计算出自己与理想路径之间的位置和角度偏差，执行准确的运动控制，消除初始偏差，回归到正确路径。</a:t>
            </a:r>
            <a:endParaRPr lang="zh-CN" altLang="en-US" sz="2100">
              <a:solidFill>
                <a:schemeClr val="bg1"/>
              </a:solidFill>
            </a:endParaRPr>
          </a:p>
          <a:p>
            <a:endParaRPr lang="en-US" altLang="zh-CN" sz="21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rgbClr val="FFFF00"/>
                </a:solidFill>
              </a:rPr>
              <a:t>子图</a:t>
            </a:r>
            <a:r>
              <a:rPr lang="en-US" altLang="zh-CN" sz="2100">
                <a:solidFill>
                  <a:srgbClr val="FFFF00"/>
                </a:solidFill>
              </a:rPr>
              <a:t> (b): </a:t>
            </a:r>
            <a:r>
              <a:rPr lang="zh-CN" altLang="en-US" sz="2100">
                <a:solidFill>
                  <a:srgbClr val="FFFF00"/>
                </a:solidFill>
              </a:rPr>
              <a:t>有铁屑干扰情况</a:t>
            </a:r>
            <a:endParaRPr lang="zh-CN" altLang="en-US" sz="2100">
              <a:solidFill>
                <a:srgbClr val="FFFF00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观察：尽管初始段的轨迹比无干扰时略有波动（表明铁屑对瞬时测量有轻微影响），但所有轨迹最终都成功地收敛到了笔直的路径上，其最终效果与无干扰情况几乎没有差别。</a:t>
            </a:r>
            <a:endParaRPr lang="zh-CN" altLang="en-US" sz="21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这是最具说服力的证据，表明</a:t>
            </a:r>
            <a:r>
              <a:rPr lang="en-US" altLang="zh-CN" sz="2100">
                <a:solidFill>
                  <a:schemeClr val="bg1"/>
                </a:solidFill>
              </a:rPr>
              <a:t> Polaris </a:t>
            </a:r>
            <a:r>
              <a:rPr lang="zh-CN" altLang="en-US" sz="2100">
                <a:solidFill>
                  <a:schemeClr val="bg1"/>
                </a:solidFill>
              </a:rPr>
              <a:t>系统具有极强的实用性。</a:t>
            </a:r>
            <a:endParaRPr lang="zh-CN" altLang="en-US" sz="2100">
              <a:solidFill>
                <a:schemeClr val="bg1"/>
              </a:solidFill>
            </a:endParaRPr>
          </a:p>
          <a:p>
            <a:r>
              <a:rPr lang="zh-CN" altLang="en-US" sz="2100">
                <a:solidFill>
                  <a:schemeClr val="bg1"/>
                </a:solidFill>
              </a:rPr>
              <a:t>即使在视觉标记完全失效（被污垢覆盖）和存在强磁干扰的极端恶劣条件下，</a:t>
            </a:r>
            <a:r>
              <a:rPr lang="en-US" altLang="zh-CN" sz="2100">
                <a:solidFill>
                  <a:schemeClr val="bg1"/>
                </a:solidFill>
              </a:rPr>
              <a:t>Polaris </a:t>
            </a:r>
            <a:r>
              <a:rPr lang="zh-CN" altLang="en-US" sz="2100">
                <a:solidFill>
                  <a:schemeClr val="bg1"/>
                </a:solidFill>
              </a:rPr>
              <a:t>依然能够可靠地工作，引导机器人完成精确的导航任务。这体现了其算法（如基于导数的</a:t>
            </a:r>
            <a:r>
              <a:rPr lang="en-US" altLang="zh-CN" sz="2100">
                <a:solidFill>
                  <a:schemeClr val="bg1"/>
                </a:solidFill>
              </a:rPr>
              <a:t>DDTW</a:t>
            </a:r>
            <a:r>
              <a:rPr lang="zh-CN" altLang="en-US" sz="2100">
                <a:solidFill>
                  <a:schemeClr val="bg1"/>
                </a:solidFill>
              </a:rPr>
              <a:t>）在对抗磁场干扰方面的有效性。</a:t>
            </a:r>
            <a:endParaRPr lang="zh-CN" altLang="en-US" sz="21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Freeform 2"/>
          <p:cNvSpPr/>
          <p:nvPr/>
        </p:nvSpPr>
        <p:spPr>
          <a:xfrm>
            <a:off x="0" y="1924685"/>
            <a:ext cx="18288000" cy="6616065"/>
          </a:xfrm>
          <a:custGeom>
            <a:avLst/>
            <a:gdLst/>
            <a:ahLst/>
            <a:cxnLst/>
            <a:rect l="l" t="t" r="r" b="b"/>
            <a:pathLst>
              <a:path w="18288000" h="6616021">
                <a:moveTo>
                  <a:pt x="0" y="0"/>
                </a:moveTo>
                <a:lnTo>
                  <a:pt x="18288000" y="0"/>
                </a:lnTo>
                <a:lnTo>
                  <a:pt x="18288000" y="6616022"/>
                </a:lnTo>
                <a:lnTo>
                  <a:pt x="0" y="66160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8000"/>
            </a:blip>
            <a:stretch>
              <a:fillRect t="-43482" b="-56231"/>
            </a:stretch>
          </a:blipFill>
        </p:spPr>
        <p:txBody>
          <a:bodyPr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5645008" y="6886503"/>
            <a:ext cx="688622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690"/>
              </a:lnSpc>
            </a:pPr>
            <a:r>
              <a:rPr lang="en-US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汇报人</a:t>
            </a:r>
            <a:r>
              <a:rPr lang="en-US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 panose="020B0500000000000000" charset="-122"/>
                <a:sym typeface="思源黑体 1" panose="020B0500000000000000" charset="-122"/>
              </a:rPr>
              <a:t>：杨皓翔</a:t>
            </a:r>
            <a:endParaRPr 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048609" name="TextBox 4"/>
          <p:cNvSpPr txBox="1"/>
          <p:nvPr/>
        </p:nvSpPr>
        <p:spPr>
          <a:xfrm>
            <a:off x="6553118" y="2323932"/>
            <a:ext cx="5070004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5660"/>
              </a:lnSpc>
            </a:pPr>
            <a:r>
              <a:rPr lang="en-US" sz="16995">
                <a:solidFill>
                  <a:srgbClr val="096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 panose="00000805000000000000"/>
                <a:sym typeface="Agrandir Wide Bold" panose="00000805000000000000"/>
              </a:rPr>
              <a:t>01</a:t>
            </a:r>
            <a:endParaRPr lang="en-US" sz="16995">
              <a:solidFill>
                <a:srgbClr val="096B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grandir Wide Bold" panose="00000805000000000000"/>
              <a:sym typeface="Agrandir Wide Bold" panose="00000805000000000000"/>
            </a:endParaRPr>
          </a:p>
        </p:txBody>
      </p:sp>
      <p:sp>
        <p:nvSpPr>
          <p:cNvPr id="1048610" name="TextBox 5"/>
          <p:cNvSpPr txBox="1"/>
          <p:nvPr/>
        </p:nvSpPr>
        <p:spPr>
          <a:xfrm>
            <a:off x="5127731" y="5513760"/>
            <a:ext cx="7920777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110"/>
              </a:lnSpc>
            </a:pPr>
            <a:r>
              <a:rPr lang="en-US" altLang="en-US" sz="6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2 Bold" panose="020B0800000000000000" charset="-122"/>
                <a:sym typeface="思源黑体 2 Bold" panose="020B0800000000000000" charset="-122"/>
              </a:rPr>
              <a:t>背景</a:t>
            </a:r>
            <a:r>
              <a:rPr lang="en-US" altLang="en-US" sz="6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2 Bold" panose="020B0800000000000000" charset="-122"/>
                <a:sym typeface="思源黑体 2 Bold" panose="020B0800000000000000" charset="-122"/>
              </a:rPr>
              <a:t>部分</a:t>
            </a:r>
            <a:endParaRPr lang="zh-CN" altLang="en-US" sz="6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23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796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797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</p:grpSp>
      <p:sp>
        <p:nvSpPr>
          <p:cNvPr id="1048798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24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25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799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800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801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  <p:sp>
          <p:nvSpPr>
            <p:cNvPr id="1048802" name="TextBox 37"/>
            <p:cNvSpPr txBox="1"/>
            <p:nvPr/>
          </p:nvSpPr>
          <p:spPr>
            <a:xfrm>
              <a:off x="18401" y="114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微型汽车实验</a:t>
              </a:r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  <a:p>
              <a:pPr algn="ctr" fontAlgn="ctr">
                <a:lnSpc>
                  <a:spcPct val="120000"/>
                </a:lnSpc>
              </a:pP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803" name="文本框 1"/>
          <p:cNvSpPr txBox="1"/>
          <p:nvPr/>
        </p:nvSpPr>
        <p:spPr>
          <a:xfrm>
            <a:off x="7772400" y="1836420"/>
            <a:ext cx="8622030" cy="814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证明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在资源极度受限的微型平台上的适用性。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方法：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使用</a:t>
            </a:r>
            <a:r>
              <a:rPr lang="en-US" altLang="zh-CN" sz="2800">
                <a:solidFill>
                  <a:schemeClr val="bg1"/>
                </a:solidFill>
              </a:rPr>
              <a:t>ESP32-S3</a:t>
            </a:r>
            <a:r>
              <a:rPr lang="zh-CN" altLang="en-US" sz="2800">
                <a:solidFill>
                  <a:schemeClr val="bg1"/>
                </a:solidFill>
              </a:rPr>
              <a:t>低功耗</a:t>
            </a:r>
            <a:r>
              <a:rPr lang="en-US" altLang="zh-CN" sz="2800">
                <a:solidFill>
                  <a:schemeClr val="bg1"/>
                </a:solidFill>
              </a:rPr>
              <a:t>MCU</a:t>
            </a:r>
            <a:r>
              <a:rPr lang="zh-CN" altLang="en-US" sz="2800">
                <a:solidFill>
                  <a:schemeClr val="bg1"/>
                </a:solidFill>
              </a:rPr>
              <a:t>运行整个感知流水线。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使用超小标签（</a:t>
            </a:r>
            <a:r>
              <a:rPr lang="en-US" altLang="zh-CN" sz="2800">
                <a:solidFill>
                  <a:schemeClr val="bg1"/>
                </a:solidFill>
              </a:rPr>
              <a:t>1.6x1.6cm</a:t>
            </a:r>
            <a:r>
              <a:rPr lang="en-US" altLang="en-US" sz="2800">
                <a:solidFill>
                  <a:schemeClr val="bg1"/>
                </a:solidFill>
              </a:rPr>
              <a:t>²</a:t>
            </a:r>
            <a:r>
              <a:rPr lang="zh-CN" altLang="en-US" sz="2800">
                <a:solidFill>
                  <a:schemeClr val="bg1"/>
                </a:solidFill>
              </a:rPr>
              <a:t>，</a:t>
            </a:r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个磁体）。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由于微型机器人通常移动缓慢（文中举例</a:t>
            </a:r>
            <a:r>
              <a:rPr lang="en-US" altLang="zh-CN" sz="2800">
                <a:solidFill>
                  <a:schemeClr val="bg1"/>
                </a:solidFill>
              </a:rPr>
              <a:t>&lt;1mm/s</a:t>
            </a:r>
            <a:r>
              <a:rPr lang="zh-CN" altLang="en-US" sz="2800">
                <a:solidFill>
                  <a:schemeClr val="bg1"/>
                </a:solidFill>
              </a:rPr>
              <a:t>），实验中以约</a:t>
            </a:r>
            <a:r>
              <a:rPr lang="en-US" altLang="zh-CN" sz="2800">
                <a:solidFill>
                  <a:schemeClr val="bg1"/>
                </a:solidFill>
              </a:rPr>
              <a:t>5mm/s</a:t>
            </a:r>
            <a:r>
              <a:rPr lang="zh-CN" altLang="en-US" sz="2800">
                <a:solidFill>
                  <a:schemeClr val="bg1"/>
                </a:solidFill>
              </a:rPr>
              <a:t>的速度手动移动小车。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精度：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定位精度达到</a:t>
            </a:r>
            <a:r>
              <a:rPr lang="en-US" altLang="zh-CN" sz="2800">
                <a:solidFill>
                  <a:schemeClr val="bg1"/>
                </a:solidFill>
              </a:rPr>
              <a:t>0.58mm</a:t>
            </a:r>
            <a:r>
              <a:rPr lang="zh-CN" altLang="en-US" sz="2800">
                <a:solidFill>
                  <a:schemeClr val="bg1"/>
                </a:solidFill>
              </a:rPr>
              <a:t>（亚毫米级），角度精度</a:t>
            </a:r>
            <a:r>
              <a:rPr lang="en-US" altLang="zh-CN" sz="2800">
                <a:solidFill>
                  <a:schemeClr val="bg1"/>
                </a:solidFill>
              </a:rPr>
              <a:t>0.997</a:t>
            </a:r>
            <a:r>
              <a:rPr lang="en-US" altLang="en-US" sz="2800">
                <a:solidFill>
                  <a:schemeClr val="bg1"/>
                </a:solidFill>
              </a:rPr>
              <a:t>°</a:t>
            </a:r>
            <a:r>
              <a:rPr lang="zh-CN" altLang="en-US" sz="280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解码：</a:t>
            </a:r>
            <a:r>
              <a:rPr lang="en-US" altLang="zh-CN" sz="2800">
                <a:solidFill>
                  <a:schemeClr val="bg1"/>
                </a:solidFill>
              </a:rPr>
              <a:t> BER</a:t>
            </a:r>
            <a:r>
              <a:rPr lang="zh-CN" altLang="en-US" sz="2800">
                <a:solidFill>
                  <a:schemeClr val="bg1"/>
                </a:solidFill>
              </a:rPr>
              <a:t>为</a:t>
            </a:r>
            <a:r>
              <a:rPr lang="en-US" altLang="zh-CN" sz="2800">
                <a:solidFill>
                  <a:schemeClr val="bg1"/>
                </a:solidFill>
              </a:rPr>
              <a:t>0.033</a:t>
            </a:r>
            <a:r>
              <a:rPr lang="zh-CN" altLang="en-US" sz="2800">
                <a:solidFill>
                  <a:schemeClr val="bg1"/>
                </a:solidFill>
              </a:rPr>
              <a:t>（对于</a:t>
            </a:r>
            <a:r>
              <a:rPr lang="en-US" altLang="zh-CN" sz="2800">
                <a:solidFill>
                  <a:schemeClr val="bg1"/>
                </a:solidFill>
              </a:rPr>
              <a:t>9</a:t>
            </a:r>
            <a:r>
              <a:rPr lang="zh-CN" altLang="en-US" sz="2800">
                <a:solidFill>
                  <a:schemeClr val="bg1"/>
                </a:solidFill>
              </a:rPr>
              <a:t>位编码，平均错误位数为</a:t>
            </a:r>
            <a:r>
              <a:rPr lang="en-US" altLang="zh-CN" sz="2800">
                <a:solidFill>
                  <a:schemeClr val="bg1"/>
                </a:solidFill>
              </a:rPr>
              <a:t>0.3</a:t>
            </a:r>
            <a:r>
              <a:rPr lang="zh-CN" altLang="en-US" sz="2800">
                <a:solidFill>
                  <a:schemeClr val="bg1"/>
                </a:solidFill>
              </a:rPr>
              <a:t>）。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时间：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检测每个磁体总时间约</a:t>
            </a:r>
            <a:r>
              <a:rPr lang="en-US" altLang="zh-CN" sz="2800">
                <a:solidFill>
                  <a:schemeClr val="bg1"/>
                </a:solidFill>
              </a:rPr>
              <a:t>0.75s</a:t>
            </a:r>
            <a:r>
              <a:rPr lang="zh-CN" altLang="en-US" sz="2800">
                <a:solidFill>
                  <a:schemeClr val="bg1"/>
                </a:solidFill>
              </a:rPr>
              <a:t>。考虑到微型机器人的低速，这个延迟是可接受的。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的算法轻量到可以在低端</a:t>
            </a:r>
            <a:r>
              <a:rPr lang="en-US" altLang="zh-CN" sz="2800">
                <a:solidFill>
                  <a:schemeClr val="bg1"/>
                </a:solidFill>
              </a:rPr>
              <a:t>MCU</a:t>
            </a:r>
            <a:r>
              <a:rPr lang="zh-CN" altLang="en-US" sz="2800">
                <a:solidFill>
                  <a:schemeClr val="bg1"/>
                </a:solidFill>
              </a:rPr>
              <a:t>上运行，并能以极高的精度检测毫米级别的标签，完美契合微型机器人的需求和约束。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6B98"/>
        </a:solidFill>
        <a:effectLst/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8" descr="微信图片_20240829161235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1219200" y="-430530"/>
            <a:ext cx="19544030" cy="10993755"/>
          </a:xfrm>
          <a:prstGeom prst="rect">
            <a:avLst/>
          </a:prstGeom>
          <a:noFill/>
        </p:spPr>
      </p:pic>
      <p:grpSp>
        <p:nvGrpSpPr>
          <p:cNvPr id="127" name="Group 17"/>
          <p:cNvGrpSpPr/>
          <p:nvPr/>
        </p:nvGrpSpPr>
        <p:grpSpPr>
          <a:xfrm>
            <a:off x="2262944" y="1836556"/>
            <a:ext cx="4472168" cy="7126106"/>
            <a:chOff x="0" y="0"/>
            <a:chExt cx="5962891" cy="9501475"/>
          </a:xfrm>
        </p:grpSpPr>
        <p:sp>
          <p:nvSpPr>
            <p:cNvPr id="1048804" name="Freeform 18"/>
            <p:cNvSpPr/>
            <p:nvPr/>
          </p:nvSpPr>
          <p:spPr>
            <a:xfrm>
              <a:off x="0" y="0"/>
              <a:ext cx="5962891" cy="9442977"/>
            </a:xfrm>
            <a:custGeom>
              <a:avLst/>
              <a:gdLst/>
              <a:ahLst/>
              <a:cxnLst/>
              <a:rect l="l" t="t" r="r" b="b"/>
              <a:pathLst>
                <a:path w="5962891" h="9442977">
                  <a:moveTo>
                    <a:pt x="0" y="0"/>
                  </a:moveTo>
                  <a:lnTo>
                    <a:pt x="5962891" y="0"/>
                  </a:lnTo>
                  <a:lnTo>
                    <a:pt x="5962891" y="9442977"/>
                  </a:lnTo>
                  <a:lnTo>
                    <a:pt x="0" y="944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r="-5263"/>
              </a:stretch>
            </a:blipFill>
            <a:ln w="142875" cap="rnd">
              <a:solidFill>
                <a:srgbClr val="356B98"/>
              </a:solidFill>
              <a:prstDash val="solid"/>
              <a:round/>
            </a:ln>
          </p:spPr>
        </p:sp>
        <p:sp>
          <p:nvSpPr>
            <p:cNvPr id="1048805" name="Freeform 19"/>
            <p:cNvSpPr/>
            <p:nvPr/>
          </p:nvSpPr>
          <p:spPr>
            <a:xfrm>
              <a:off x="0" y="0"/>
              <a:ext cx="5962891" cy="9501475"/>
            </a:xfrm>
            <a:custGeom>
              <a:avLst/>
              <a:gdLst/>
              <a:ahLst/>
              <a:cxnLst/>
              <a:rect l="l" t="t" r="r" b="b"/>
              <a:pathLst>
                <a:path w="5962891" h="9501475">
                  <a:moveTo>
                    <a:pt x="0" y="0"/>
                  </a:moveTo>
                  <a:lnTo>
                    <a:pt x="5962891" y="0"/>
                  </a:lnTo>
                  <a:lnTo>
                    <a:pt x="5962891" y="9501475"/>
                  </a:lnTo>
                  <a:lnTo>
                    <a:pt x="0" y="9501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</p:grpSp>
      <p:sp>
        <p:nvSpPr>
          <p:cNvPr id="1048806" name="TextBox 21"/>
          <p:cNvSpPr txBox="1"/>
          <p:nvPr/>
        </p:nvSpPr>
        <p:spPr>
          <a:xfrm>
            <a:off x="7429854" y="3747136"/>
            <a:ext cx="8229600" cy="97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4760"/>
              </a:lnSpc>
            </a:pPr>
            <a:endParaRPr lang="en-US" sz="3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128" name="组合 41"/>
          <p:cNvGrpSpPr/>
          <p:nvPr/>
        </p:nvGrpSpPr>
        <p:grpSpPr>
          <a:xfrm>
            <a:off x="11243310" y="-37465"/>
            <a:ext cx="7023100" cy="3942715"/>
            <a:chOff x="17706" y="-59"/>
            <a:chExt cx="11060" cy="6209"/>
          </a:xfrm>
        </p:grpSpPr>
        <p:grpSp>
          <p:nvGrpSpPr>
            <p:cNvPr id="129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807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808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809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/>
              <a:stretch>
                <a:fillRect/>
              </a:stretch>
            </a:blipFill>
          </p:spPr>
        </p:sp>
        <p:sp>
          <p:nvSpPr>
            <p:cNvPr id="1048810" name="TextBox 37"/>
            <p:cNvSpPr txBox="1"/>
            <p:nvPr/>
          </p:nvSpPr>
          <p:spPr>
            <a:xfrm>
              <a:off x="18401" y="114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开销分析</a:t>
              </a:r>
              <a:r>
                <a:rPr lang="en-US" altLang="zh-CN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 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1048811" name="文本框 1"/>
          <p:cNvSpPr txBox="1"/>
          <p:nvPr/>
        </p:nvSpPr>
        <p:spPr>
          <a:xfrm>
            <a:off x="7772400" y="1638935"/>
            <a:ext cx="8622030" cy="8143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rgbClr val="FFFF00"/>
                </a:solidFill>
              </a:rPr>
              <a:t>目的：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量化系统的能耗，这对电池驱动的机器人至关重要。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结果：</a:t>
            </a:r>
            <a:endParaRPr lang="zh-CN" altLang="en-US" sz="2800">
              <a:solidFill>
                <a:srgbClr val="FFFF00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传感器阵列功耗：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机器人汽车（</a:t>
            </a:r>
            <a:r>
              <a:rPr lang="en-US" altLang="zh-CN" sz="2800">
                <a:solidFill>
                  <a:schemeClr val="bg1"/>
                </a:solidFill>
              </a:rPr>
              <a:t>9</a:t>
            </a:r>
            <a:r>
              <a:rPr lang="zh-CN" altLang="en-US" sz="2800">
                <a:solidFill>
                  <a:schemeClr val="bg1"/>
                </a:solidFill>
              </a:rPr>
              <a:t>磁力计）：</a:t>
            </a:r>
            <a:r>
              <a:rPr lang="en-US" altLang="zh-CN" sz="2800">
                <a:solidFill>
                  <a:schemeClr val="bg1"/>
                </a:solidFill>
              </a:rPr>
              <a:t>77.22 mW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微型汽车（</a:t>
            </a:r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磁力计）：</a:t>
            </a:r>
            <a:r>
              <a:rPr lang="en-US" altLang="zh-CN" sz="2800">
                <a:solidFill>
                  <a:schemeClr val="bg1"/>
                </a:solidFill>
              </a:rPr>
              <a:t>25.08 mW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计算单元功耗</a:t>
            </a:r>
            <a:r>
              <a:rPr lang="en-US" altLang="zh-CN" sz="2800">
                <a:solidFill>
                  <a:schemeClr val="bg1"/>
                </a:solidFill>
              </a:rPr>
              <a:t> (ESP32): 2.8 mW</a:t>
            </a:r>
            <a:r>
              <a:rPr lang="zh-CN" altLang="en-US" sz="2800">
                <a:solidFill>
                  <a:schemeClr val="bg1"/>
                </a:solidFill>
              </a:rPr>
              <a:t>（仅计算感知算法本身）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能量来源可行性：</a:t>
            </a:r>
            <a:r>
              <a:rPr lang="en-US" altLang="zh-CN" sz="2800">
                <a:solidFill>
                  <a:schemeClr val="bg1"/>
                </a:solidFill>
              </a:rPr>
              <a:t> </a:t>
            </a:r>
            <a:r>
              <a:rPr lang="zh-CN" altLang="en-US" sz="2800">
                <a:solidFill>
                  <a:schemeClr val="bg1"/>
                </a:solidFill>
              </a:rPr>
              <a:t>一个小的太阳能板（</a:t>
            </a:r>
            <a:r>
              <a:rPr lang="en-US" altLang="zh-CN" sz="2800">
                <a:solidFill>
                  <a:schemeClr val="bg1"/>
                </a:solidFill>
              </a:rPr>
              <a:t>30x25mm</a:t>
            </a:r>
            <a:r>
              <a:rPr lang="zh-CN" altLang="en-US" sz="2800">
                <a:solidFill>
                  <a:schemeClr val="bg1"/>
                </a:solidFill>
              </a:rPr>
              <a:t>）在阳光下可产生</a:t>
            </a:r>
            <a:r>
              <a:rPr lang="en-US" altLang="zh-CN" sz="2800">
                <a:solidFill>
                  <a:schemeClr val="bg1"/>
                </a:solidFill>
              </a:rPr>
              <a:t>85mW</a:t>
            </a:r>
            <a:r>
              <a:rPr lang="zh-CN" altLang="en-US" sz="2800">
                <a:solidFill>
                  <a:schemeClr val="bg1"/>
                </a:solidFill>
              </a:rPr>
              <a:t>功率，远高于微型平台总功耗</a:t>
            </a:r>
            <a:r>
              <a:rPr lang="en-US" altLang="zh-CN" sz="2800">
                <a:solidFill>
                  <a:schemeClr val="bg1"/>
                </a:solidFill>
              </a:rPr>
              <a:t>(~28mW)</a:t>
            </a:r>
            <a:r>
              <a:rPr lang="zh-CN" altLang="en-US" sz="2800">
                <a:solidFill>
                  <a:schemeClr val="bg1"/>
                </a:solidFill>
              </a:rPr>
              <a:t>，说明</a:t>
            </a:r>
            <a:r>
              <a:rPr lang="en-US" altLang="zh-CN" sz="2800">
                <a:solidFill>
                  <a:schemeClr val="bg1"/>
                </a:solidFill>
              </a:rPr>
              <a:t>Polaris</a:t>
            </a:r>
            <a:r>
              <a:rPr lang="zh-CN" altLang="en-US" sz="2800">
                <a:solidFill>
                  <a:schemeClr val="bg1"/>
                </a:solidFill>
              </a:rPr>
              <a:t>甚至可用于太阳能供电的微型机器人。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rgbClr val="FFFF00"/>
                </a:solidFill>
              </a:rPr>
              <a:t>结论：</a:t>
            </a:r>
            <a:r>
              <a:rPr lang="en-US" altLang="zh-CN" sz="2800">
                <a:solidFill>
                  <a:schemeClr val="bg1"/>
                </a:solidFill>
              </a:rPr>
              <a:t> Polaris</a:t>
            </a:r>
            <a:r>
              <a:rPr lang="zh-CN" altLang="en-US" sz="2800">
                <a:solidFill>
                  <a:schemeClr val="bg1"/>
                </a:solidFill>
              </a:rPr>
              <a:t>整体功耗极低，尤其适合长续航或能量收集的机器人应用。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BE9"/>
        </a:solidFill>
        <a:effectLst/>
      </p:bgPr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19000"/>
            </a:blip>
            <a:stretch>
              <a:fillRect/>
            </a:stretch>
          </a:blipFill>
        </p:spPr>
      </p:sp>
      <p:sp>
        <p:nvSpPr>
          <p:cNvPr id="1048813" name="TextBox 3"/>
          <p:cNvSpPr txBox="1"/>
          <p:nvPr/>
        </p:nvSpPr>
        <p:spPr>
          <a:xfrm>
            <a:off x="4114863" y="3848133"/>
            <a:ext cx="9969372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2600"/>
              </a:lnSpc>
            </a:pPr>
            <a:r>
              <a:rPr lang="en-US" sz="151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Bold" panose="02010600030101010101" charset="-122"/>
                <a:sym typeface="字由点字典黑 Bold" panose="02010600030101010101" charset="-122"/>
              </a:rPr>
              <a:t>THANKS</a:t>
            </a:r>
            <a:endParaRPr lang="en-US" altLang="en-US" sz="151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Bold" panose="02010600030101010101" charset="-122"/>
              <a:sym typeface="字由点字典黑 Bold" panose="02010600030101010101" charset="-122"/>
            </a:endParaRPr>
          </a:p>
        </p:txBody>
      </p:sp>
      <p:sp>
        <p:nvSpPr>
          <p:cNvPr id="1048815" name="AutoShape 7"/>
          <p:cNvSpPr/>
          <p:nvPr/>
        </p:nvSpPr>
        <p:spPr>
          <a:xfrm>
            <a:off x="4159313" y="5857875"/>
            <a:ext cx="6492240" cy="0"/>
          </a:xfrm>
          <a:prstGeom prst="line">
            <a:avLst/>
          </a:prstGeom>
          <a:ln w="19050" cap="flat">
            <a:solidFill>
              <a:srgbClr val="4472C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97212" name="图片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11400" y="8953562"/>
            <a:ext cx="2864840" cy="10286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48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8612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613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9" name="Group 3"/>
          <p:cNvGrpSpPr/>
          <p:nvPr/>
        </p:nvGrpSpPr>
        <p:grpSpPr>
          <a:xfrm>
            <a:off x="-231775" y="-37465"/>
            <a:ext cx="18365470" cy="10431780"/>
            <a:chOff x="-137578" y="0"/>
            <a:chExt cx="13853680" cy="13716014"/>
          </a:xfrm>
        </p:grpSpPr>
        <p:sp>
          <p:nvSpPr>
            <p:cNvPr id="1048614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615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sp>
        <p:nvSpPr>
          <p:cNvPr id="1048634" name="TextBox 29"/>
          <p:cNvSpPr txBox="1"/>
          <p:nvPr/>
        </p:nvSpPr>
        <p:spPr>
          <a:xfrm>
            <a:off x="1219064" y="2321229"/>
            <a:ext cx="10963131" cy="3051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altLang="en-US" sz="2800" b="1" u="sng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基准标记</a:t>
            </a:r>
            <a:r>
              <a:rPr lang="en-US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是用于确定图像或物体位置、方向和几何关系的参考点，通过特定标记点提升定位精度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重要性：对于移动机器人的</a:t>
            </a: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定位是必不可少的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提供精确</a:t>
            </a: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的地标，校准</a:t>
            </a: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机器人的姿态，</a:t>
            </a: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规划机器人的路径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51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52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8638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8639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8640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8641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基准</a:t>
              </a: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标记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372100"/>
            <a:ext cx="59436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285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9100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01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86" name="Group 3"/>
          <p:cNvGrpSpPr/>
          <p:nvPr/>
        </p:nvGrpSpPr>
        <p:grpSpPr>
          <a:xfrm>
            <a:off x="-231775" y="-37465"/>
            <a:ext cx="18365470" cy="10431780"/>
            <a:chOff x="-137578" y="0"/>
            <a:chExt cx="13853680" cy="13716014"/>
          </a:xfrm>
        </p:grpSpPr>
        <p:sp>
          <p:nvSpPr>
            <p:cNvPr id="1049102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03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sp>
        <p:nvSpPr>
          <p:cNvPr id="1049104" name="TextBox 29"/>
          <p:cNvSpPr txBox="1"/>
          <p:nvPr/>
        </p:nvSpPr>
        <p:spPr>
          <a:xfrm>
            <a:off x="457200" y="2355850"/>
            <a:ext cx="16122650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但</a:t>
            </a: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传统基准标记系统依赖视觉传感器（如摄像头、LiDAR），存在“</a:t>
            </a:r>
            <a:r>
              <a:rPr lang="en-US" sz="28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遮挡、隐私泄露</a:t>
            </a:r>
            <a:r>
              <a:rPr lang="zh-CN" altLang="en-US" sz="28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、</a:t>
            </a:r>
            <a:r>
              <a:rPr lang="en-US" sz="28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高能耗</a:t>
            </a: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”等问题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287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288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9105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9106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9107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9108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基于</a:t>
              </a: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视觉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055" y="5143500"/>
            <a:ext cx="4046855" cy="1470660"/>
          </a:xfrm>
          <a:prstGeom prst="rect">
            <a:avLst/>
          </a:prstGeom>
        </p:spPr>
      </p:pic>
      <p:pic>
        <p:nvPicPr>
          <p:cNvPr id="2" name="图片 1" descr="cf6ac38decfa8172b382fec56a60b9b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720" y="3314700"/>
            <a:ext cx="4321175" cy="605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2445" y="6667500"/>
            <a:ext cx="339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具有视觉干扰时</a:t>
            </a:r>
            <a:r>
              <a:rPr lang="zh-CN" altLang="en-US"/>
              <a:t>的四种遮挡</a:t>
            </a:r>
            <a:r>
              <a:rPr lang="zh-CN" altLang="en-US"/>
              <a:t>场景</a:t>
            </a:r>
            <a:endParaRPr lang="zh-CN" altLang="en-US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6355" y="4305300"/>
            <a:ext cx="6203315" cy="3561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305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9115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16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06" name="Group 3"/>
          <p:cNvGrpSpPr/>
          <p:nvPr/>
        </p:nvGrpSpPr>
        <p:grpSpPr>
          <a:xfrm>
            <a:off x="-228600" y="-90805"/>
            <a:ext cx="18365470" cy="10431780"/>
            <a:chOff x="-137578" y="0"/>
            <a:chExt cx="13853680" cy="13716014"/>
          </a:xfrm>
        </p:grpSpPr>
        <p:sp>
          <p:nvSpPr>
            <p:cNvPr id="1049117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18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sp>
        <p:nvSpPr>
          <p:cNvPr id="1049119" name="TextBox 29"/>
          <p:cNvSpPr txBox="1"/>
          <p:nvPr/>
        </p:nvSpPr>
        <p:spPr>
          <a:xfrm>
            <a:off x="1219200" y="1807845"/>
            <a:ext cx="13572490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提出</a:t>
            </a:r>
            <a:r>
              <a:rPr lang="zh-CN" alt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了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 “</a:t>
            </a:r>
            <a:r>
              <a:rPr lang="en-US" sz="20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Polaris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”，首个基于</a:t>
            </a:r>
            <a:r>
              <a:rPr lang="en-US" sz="20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磁感应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的</a:t>
            </a:r>
            <a:r>
              <a:rPr lang="zh-CN" alt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视觉自由基准标记系统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，</a:t>
            </a:r>
            <a:r>
              <a:rPr lang="zh-CN" alt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能在不使用摄像机的情况下实现姿态估计和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信息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编码</a:t>
            </a:r>
            <a:r>
              <a:rPr lang="en-US" sz="20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。</a:t>
            </a:r>
            <a:endParaRPr lang="en-US" sz="20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307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308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9120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9121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9122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9123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解决</a:t>
              </a: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方案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r="41880"/>
          <a:stretch>
            <a:fillRect/>
          </a:stretch>
        </p:blipFill>
        <p:spPr>
          <a:xfrm>
            <a:off x="1219200" y="2781300"/>
            <a:ext cx="5490845" cy="36480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67600" y="4457700"/>
            <a:ext cx="8964930" cy="413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如图所示，Polaris由两个核心模块组成: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新型磁性基准标签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磁感测框架。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当感测模块检测到磁性标签时，机器人可以解码嵌入的信息并估计机器人的方向和位置。</a:t>
            </a:r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6667500"/>
            <a:ext cx="4098925" cy="364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325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9130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31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26" name="Group 3"/>
          <p:cNvGrpSpPr/>
          <p:nvPr/>
        </p:nvGrpSpPr>
        <p:grpSpPr>
          <a:xfrm>
            <a:off x="-231775" y="-37465"/>
            <a:ext cx="18365470" cy="10431780"/>
            <a:chOff x="-137578" y="0"/>
            <a:chExt cx="13853680" cy="13716014"/>
          </a:xfrm>
        </p:grpSpPr>
        <p:sp>
          <p:nvSpPr>
            <p:cNvPr id="1049132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33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sp>
        <p:nvSpPr>
          <p:cNvPr id="1049134" name="TextBox 29"/>
          <p:cNvSpPr txBox="1"/>
          <p:nvPr/>
        </p:nvSpPr>
        <p:spPr>
          <a:xfrm>
            <a:off x="2514464" y="2095804"/>
            <a:ext cx="10963131" cy="6104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sz="2800" b="1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为什么选择磁感应？</a:t>
            </a:r>
            <a:endParaRPr lang="en-US" sz="2800" b="1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①</a:t>
            </a: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可靠性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磁场不受遮挡影响，可穿透非磁性材料（如水泥、水）</a:t>
            </a: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，</a:t>
            </a:r>
            <a:endParaRPr lang="zh-CN" alt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适用于恶劣环境（如工厂、灾区）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②</a:t>
            </a: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节能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霍尔效应传感器功耗极低（&lt;1 mA），适合长期运行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zh-CN" alt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③</a:t>
            </a: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隐私保护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  <a:p>
            <a:pPr algn="ctr">
              <a:lnSpc>
                <a:spcPts val="4760"/>
              </a:lnSpc>
            </a:pPr>
            <a:r>
              <a:rPr lang="en-US" sz="2800" dirty="0" err="1">
                <a:solidFill>
                  <a:srgbClr val="FCFB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" panose="00020600040101010101" charset="-122"/>
                <a:sym typeface="字由点字典黑 1" panose="00020600040101010101" charset="-122"/>
              </a:rPr>
              <a:t>不采集图像，仅测量磁场，无隐私泄露风险。</a:t>
            </a:r>
            <a:endParaRPr lang="en-US" sz="2800" dirty="0" err="1">
              <a:solidFill>
                <a:srgbClr val="FCFB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由点字典黑 1" panose="00020600040101010101" charset="-122"/>
              <a:sym typeface="字由点字典黑 1" panose="00020600040101010101" charset="-122"/>
            </a:endParaRPr>
          </a:p>
        </p:txBody>
      </p:sp>
      <p:grpSp>
        <p:nvGrpSpPr>
          <p:cNvPr id="327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328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9135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9136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9137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9138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磁感应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365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9160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61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66" name="Group 3"/>
          <p:cNvGrpSpPr/>
          <p:nvPr/>
        </p:nvGrpSpPr>
        <p:grpSpPr>
          <a:xfrm>
            <a:off x="-231775" y="-37465"/>
            <a:ext cx="18365470" cy="10431780"/>
            <a:chOff x="-137578" y="0"/>
            <a:chExt cx="13853680" cy="13716014"/>
          </a:xfrm>
        </p:grpSpPr>
        <p:sp>
          <p:nvSpPr>
            <p:cNvPr id="1049162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63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grpSp>
        <p:nvGrpSpPr>
          <p:cNvPr id="367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368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9165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9166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9167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9168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挑战与</a:t>
              </a: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方案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19200" y="2705100"/>
            <a:ext cx="8441690" cy="4350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①紧凑高容量标签设计：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使用2D棋盘格布局，类似QR码。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三个顶点磁铁用于位置检测模式。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MOSK编码：通过磁铁极性方向编码数据，显著提升编码容量（例如3×3 cm² 标签可编码36位）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②鲁棒低功耗感应框架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对于传感管道，轻量级算法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对于硬件设计，使用低成本、低功耗的霍尔效应磁力计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3543300"/>
            <a:ext cx="4797425" cy="195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Freeform 2"/>
          <p:cNvSpPr/>
          <p:nvPr/>
        </p:nvSpPr>
        <p:spPr>
          <a:xfrm>
            <a:off x="0" y="-38100"/>
            <a:ext cx="18288000" cy="10379075"/>
          </a:xfrm>
          <a:custGeom>
            <a:avLst/>
            <a:gdLst/>
            <a:ahLst/>
            <a:cxnLst/>
            <a:rect l="l" t="t" r="r" b="b"/>
            <a:pathLst>
              <a:path w="19035312" h="10287000">
                <a:moveTo>
                  <a:pt x="0" y="0"/>
                </a:moveTo>
                <a:lnTo>
                  <a:pt x="19035313" y="0"/>
                </a:lnTo>
                <a:lnTo>
                  <a:pt x="19035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8000"/>
            </a:blip>
            <a:stretch>
              <a:fillRect/>
            </a:stretch>
          </a:blipFill>
        </p:spPr>
      </p:sp>
      <p:grpSp>
        <p:nvGrpSpPr>
          <p:cNvPr id="365" name="Group 3"/>
          <p:cNvGrpSpPr/>
          <p:nvPr/>
        </p:nvGrpSpPr>
        <p:grpSpPr>
          <a:xfrm flipV="1">
            <a:off x="-391795" y="-38100"/>
            <a:ext cx="18658840" cy="10433050"/>
            <a:chOff x="0" y="0"/>
            <a:chExt cx="13716000" cy="13716000"/>
          </a:xfrm>
        </p:grpSpPr>
        <p:sp>
          <p:nvSpPr>
            <p:cNvPr id="1049160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61" name="Freeform 5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366" name="Group 3"/>
          <p:cNvGrpSpPr/>
          <p:nvPr/>
        </p:nvGrpSpPr>
        <p:grpSpPr>
          <a:xfrm>
            <a:off x="-231775" y="-37465"/>
            <a:ext cx="18365470" cy="10431780"/>
            <a:chOff x="-137578" y="0"/>
            <a:chExt cx="13853680" cy="13716014"/>
          </a:xfrm>
        </p:grpSpPr>
        <p:sp>
          <p:nvSpPr>
            <p:cNvPr id="1049162" name="Freeform 4"/>
            <p:cNvSpPr/>
            <p:nvPr/>
          </p:nvSpPr>
          <p:spPr>
            <a:xfrm rot="-10800000"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9163" name="Freeform 5"/>
            <p:cNvSpPr/>
            <p:nvPr/>
          </p:nvSpPr>
          <p:spPr>
            <a:xfrm rot="-10800000">
              <a:off x="-137578" y="0"/>
              <a:ext cx="13853680" cy="13716014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p>
              <a:r>
                <a:rPr lang="zh-CN" altLang="en-US"/>
                <a:t>
</a:t>
              </a:r>
              <a:endParaRPr lang="zh-CN" altLang="en-US"/>
            </a:p>
          </p:txBody>
        </p:sp>
      </p:grpSp>
      <p:grpSp>
        <p:nvGrpSpPr>
          <p:cNvPr id="367" name="组合 41"/>
          <p:cNvGrpSpPr/>
          <p:nvPr/>
        </p:nvGrpSpPr>
        <p:grpSpPr>
          <a:xfrm>
            <a:off x="11243310" y="-37465"/>
            <a:ext cx="7023100" cy="3942080"/>
            <a:chOff x="17706" y="-59"/>
            <a:chExt cx="11060" cy="6208"/>
          </a:xfrm>
        </p:grpSpPr>
        <p:grpSp>
          <p:nvGrpSpPr>
            <p:cNvPr id="368" name="Group 33"/>
            <p:cNvGrpSpPr/>
            <p:nvPr/>
          </p:nvGrpSpPr>
          <p:grpSpPr>
            <a:xfrm rot="-10800000">
              <a:off x="17706" y="791"/>
              <a:ext cx="11032" cy="1657"/>
              <a:chOff x="0" y="0"/>
              <a:chExt cx="2206819" cy="277116"/>
            </a:xfrm>
          </p:grpSpPr>
          <p:sp>
            <p:nvSpPr>
              <p:cNvPr id="1049165" name="Freeform 34"/>
              <p:cNvSpPr/>
              <p:nvPr/>
            </p:nvSpPr>
            <p:spPr>
              <a:xfrm>
                <a:off x="7991" y="0"/>
                <a:ext cx="2192480" cy="277116"/>
              </a:xfrm>
              <a:custGeom>
                <a:avLst/>
                <a:gdLst/>
                <a:ahLst/>
                <a:cxnLst/>
                <a:rect l="l" t="t" r="r" b="b"/>
                <a:pathLst>
                  <a:path w="2192480" h="277116">
                    <a:moveTo>
                      <a:pt x="4021" y="0"/>
                    </a:moveTo>
                    <a:lnTo>
                      <a:pt x="1983617" y="0"/>
                    </a:lnTo>
                    <a:cubicBezTo>
                      <a:pt x="1991443" y="0"/>
                      <a:pt x="1999087" y="2358"/>
                      <a:pt x="2005552" y="6767"/>
                    </a:cubicBezTo>
                    <a:lnTo>
                      <a:pt x="2188904" y="131791"/>
                    </a:lnTo>
                    <a:cubicBezTo>
                      <a:pt x="2191142" y="133317"/>
                      <a:pt x="2192480" y="135850"/>
                      <a:pt x="2192480" y="138558"/>
                    </a:cubicBezTo>
                    <a:cubicBezTo>
                      <a:pt x="2192480" y="141266"/>
                      <a:pt x="2191142" y="143799"/>
                      <a:pt x="2188904" y="145325"/>
                    </a:cubicBezTo>
                    <a:lnTo>
                      <a:pt x="2005552" y="270349"/>
                    </a:lnTo>
                    <a:cubicBezTo>
                      <a:pt x="1999087" y="274758"/>
                      <a:pt x="1991443" y="277116"/>
                      <a:pt x="1983617" y="277116"/>
                    </a:cubicBezTo>
                    <a:lnTo>
                      <a:pt x="4021" y="277116"/>
                    </a:lnTo>
                    <a:cubicBezTo>
                      <a:pt x="2395" y="277116"/>
                      <a:pt x="959" y="276056"/>
                      <a:pt x="480" y="274503"/>
                    </a:cubicBezTo>
                    <a:cubicBezTo>
                      <a:pt x="0" y="272949"/>
                      <a:pt x="590" y="271265"/>
                      <a:pt x="1933" y="270349"/>
                    </a:cubicBezTo>
                    <a:lnTo>
                      <a:pt x="185285" y="145325"/>
                    </a:lnTo>
                    <a:cubicBezTo>
                      <a:pt x="187523" y="143799"/>
                      <a:pt x="188861" y="141266"/>
                      <a:pt x="188861" y="138558"/>
                    </a:cubicBezTo>
                    <a:cubicBezTo>
                      <a:pt x="188861" y="135850"/>
                      <a:pt x="187523" y="133317"/>
                      <a:pt x="185285" y="131791"/>
                    </a:cubicBezTo>
                    <a:lnTo>
                      <a:pt x="1933" y="6767"/>
                    </a:lnTo>
                    <a:cubicBezTo>
                      <a:pt x="590" y="5851"/>
                      <a:pt x="0" y="4167"/>
                      <a:pt x="480" y="2613"/>
                    </a:cubicBezTo>
                    <a:cubicBezTo>
                      <a:pt x="959" y="1060"/>
                      <a:pt x="2395" y="0"/>
                      <a:pt x="4021" y="0"/>
                    </a:cubicBezTo>
                    <a:close/>
                  </a:path>
                </a:pathLst>
              </a:custGeom>
              <a:solidFill>
                <a:srgbClr val="B8DBE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49166" name="TextBox 35"/>
              <p:cNvSpPr txBox="1"/>
              <p:nvPr/>
            </p:nvSpPr>
            <p:spPr>
              <a:xfrm>
                <a:off x="177800" y="-66675"/>
                <a:ext cx="1952819" cy="343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90"/>
                  </a:lnSpc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9167" name="Freeform 36"/>
            <p:cNvSpPr/>
            <p:nvPr/>
          </p:nvSpPr>
          <p:spPr>
            <a:xfrm>
              <a:off x="25080" y="-59"/>
              <a:ext cx="3686" cy="6209"/>
            </a:xfrm>
            <a:custGeom>
              <a:avLst/>
              <a:gdLst/>
              <a:ahLst/>
              <a:cxnLst/>
              <a:rect l="l" t="t" r="r" b="b"/>
              <a:pathLst>
                <a:path w="2593468" h="4114800">
                  <a:moveTo>
                    <a:pt x="0" y="0"/>
                  </a:moveTo>
                  <a:lnTo>
                    <a:pt x="2593468" y="0"/>
                  </a:lnTo>
                  <a:lnTo>
                    <a:pt x="259346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49168" name="TextBox 37"/>
            <p:cNvSpPr txBox="1"/>
            <p:nvPr/>
          </p:nvSpPr>
          <p:spPr>
            <a:xfrm>
              <a:off x="18776" y="881"/>
              <a:ext cx="9448" cy="1500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 fontAlgn="ctr">
                <a:lnSpc>
                  <a:spcPct val="120000"/>
                </a:lnSpc>
              </a:pPr>
              <a:r>
                <a:rPr lang="zh-CN" altLang="en-US" sz="4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由点字典黑 1 Bold" panose="00020600040101010101" charset="-122"/>
                  <a:sym typeface="字由点字典黑 1 Bold" panose="00020600040101010101" charset="-122"/>
                </a:rPr>
                <a:t>总结</a:t>
              </a:r>
              <a:endParaRPr lang="zh-CN" altLang="en-US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由点字典黑 1 Bold" panose="00020600040101010101" charset="-122"/>
                <a:sym typeface="字由点字典黑 1 Bold" panose="0002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19200" y="2705100"/>
            <a:ext cx="12263755" cy="5411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综上所述，本文做出了以下贡献: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①介绍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Polaris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，第一个无视觉基准系统;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②介绍MOSK一一种新的数据编码方案，将丰富的信息嵌入紧凑的磁性标签中: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③一个轻型磁感应模块，用于解码嵌入的信息，并以毫米级的精度估计机器人的姿态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④广泛的实验研究证明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Polaris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在现实世界中的表现。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10.xml><?xml version="1.0" encoding="utf-8"?>
<p:tagLst xmlns:p="http://schemas.openxmlformats.org/presentationml/2006/main">
  <p:tag name="commondata" val="eyJoZGlkIjoiNGYwODNlYjhiYmEyY2FmYzRkZGIyNDc5ZTM2Zjk2NWYifQ=="/>
</p:tagLst>
</file>

<file path=ppt/tags/tag2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3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4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5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6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7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8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ags/tag9.xml><?xml version="1.0" encoding="utf-8"?>
<p:tagLst xmlns:p="http://schemas.openxmlformats.org/presentationml/2006/main">
  <p:tag name="KSO_WM_DIAGRAM_VIRTUALLY_FRAME" val="{&quot;height&quot;:564.5913385826773,&quot;left&quot;:541.25,&quot;top&quot;:216.7736220472441,&quot;width&quot;:839.12393700787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800080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6615</Words>
  <Application>WPS 演示</Application>
  <PresentationFormat/>
  <Paragraphs>386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字由点字典黑 1 Bold</vt:lpstr>
      <vt:lpstr>字由点字典黑 1</vt:lpstr>
      <vt:lpstr>黑体</vt:lpstr>
      <vt:lpstr>思源黑体 2 Bold</vt:lpstr>
      <vt:lpstr>思源黑体 1</vt:lpstr>
      <vt:lpstr>Agrandir Wide Bold</vt:lpstr>
      <vt:lpstr>Arial Unicode MS</vt:lpstr>
      <vt:lpstr>Calibri</vt:lpstr>
      <vt:lpstr>等线</vt:lpstr>
      <vt:lpstr>字由点字典黑 Bold</vt:lpstr>
      <vt:lpstr>Segoe Print</vt:lpstr>
      <vt:lpstr>Office Theme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添加标题</dc:title>
  <dc:creator>林笑笑</dc:creator>
  <cp:lastModifiedBy>对方正在输入...</cp:lastModifiedBy>
  <cp:revision>2</cp:revision>
  <dcterms:created xsi:type="dcterms:W3CDTF">2025-10-15T04:23:00Z</dcterms:created>
  <dcterms:modified xsi:type="dcterms:W3CDTF">2025-10-15T05:09:28Z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1B88BF2367FF4CDD8BA3CFAE7E918DFF_12</vt:lpwstr>
  </property>
  <property fmtid="{D5CDD505-2E9C-101B-9397-08002B2CF9AE}" pid="3" name="KSOProductBuildVer">
    <vt:lpwstr>2052-12.1.0.16729</vt:lpwstr>
  </property>
</Properties>
</file>